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C215"/>
    <a:srgbClr val="FFFFFF"/>
    <a:srgbClr val="3D39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9AD88A-D650-4FE1-8474-8A03DC0DFA9B}" v="37" dt="2024-12-11T15:38:27.1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63832" autoAdjust="0"/>
  </p:normalViewPr>
  <p:slideViewPr>
    <p:cSldViewPr snapToGrid="0">
      <p:cViewPr varScale="1">
        <p:scale>
          <a:sx n="76" d="100"/>
          <a:sy n="76" d="100"/>
        </p:scale>
        <p:origin x="175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providerId="Windows Live" clId="Web-{9B3EC64B-FA94-3252-5917-8EED38064680}"/>
    <pc:docChg chg="modSld">
      <pc:chgData name="Guest User" userId="" providerId="Windows Live" clId="Web-{9B3EC64B-FA94-3252-5917-8EED38064680}" dt="2024-12-03T16:53:14.663" v="8" actId="20577"/>
      <pc:docMkLst>
        <pc:docMk/>
      </pc:docMkLst>
      <pc:sldChg chg="modSp">
        <pc:chgData name="Guest User" userId="" providerId="Windows Live" clId="Web-{9B3EC64B-FA94-3252-5917-8EED38064680}" dt="2024-12-03T16:53:14.663" v="8" actId="20577"/>
        <pc:sldMkLst>
          <pc:docMk/>
          <pc:sldMk cId="1642121593" sldId="260"/>
        </pc:sldMkLst>
        <pc:spChg chg="mod">
          <ac:chgData name="Guest User" userId="" providerId="Windows Live" clId="Web-{9B3EC64B-FA94-3252-5917-8EED38064680}" dt="2024-12-03T16:53:14.663" v="8" actId="20577"/>
          <ac:spMkLst>
            <pc:docMk/>
            <pc:sldMk cId="1642121593" sldId="260"/>
            <ac:spMk id="10" creationId="{861D53C7-3F11-487C-7B8D-6D8918C58C88}"/>
          </ac:spMkLst>
        </pc:spChg>
      </pc:sldChg>
    </pc:docChg>
  </pc:docChgLst>
  <pc:docChgLst>
    <pc:chgData name="Alice Jones" userId="e2d9b2d61c8d0157" providerId="LiveId" clId="{929AD88A-D650-4FE1-8474-8A03DC0DFA9B}"/>
    <pc:docChg chg="custSel modSld modNotesMaster">
      <pc:chgData name="Alice Jones" userId="e2d9b2d61c8d0157" providerId="LiveId" clId="{929AD88A-D650-4FE1-8474-8A03DC0DFA9B}" dt="2024-12-16T11:05:27.666" v="891" actId="20577"/>
      <pc:docMkLst>
        <pc:docMk/>
      </pc:docMkLst>
      <pc:sldChg chg="modNotesTx">
        <pc:chgData name="Alice Jones" userId="e2d9b2d61c8d0157" providerId="LiveId" clId="{929AD88A-D650-4FE1-8474-8A03DC0DFA9B}" dt="2024-12-16T11:04:52.826" v="889" actId="6549"/>
        <pc:sldMkLst>
          <pc:docMk/>
          <pc:sldMk cId="170821264" sldId="257"/>
        </pc:sldMkLst>
      </pc:sldChg>
      <pc:sldChg chg="modNotesTx">
        <pc:chgData name="Alice Jones" userId="e2d9b2d61c8d0157" providerId="LiveId" clId="{929AD88A-D650-4FE1-8474-8A03DC0DFA9B}" dt="2024-12-04T10:56:34.426" v="302" actId="20577"/>
        <pc:sldMkLst>
          <pc:docMk/>
          <pc:sldMk cId="2226919255" sldId="258"/>
        </pc:sldMkLst>
      </pc:sldChg>
      <pc:sldChg chg="modAnim modNotesTx">
        <pc:chgData name="Alice Jones" userId="e2d9b2d61c8d0157" providerId="LiveId" clId="{929AD88A-D650-4FE1-8474-8A03DC0DFA9B}" dt="2024-12-16T11:05:27.666" v="891" actId="20577"/>
        <pc:sldMkLst>
          <pc:docMk/>
          <pc:sldMk cId="3076195856" sldId="259"/>
        </pc:sldMkLst>
      </pc:sldChg>
      <pc:sldChg chg="modSp mod">
        <pc:chgData name="Alice Jones" userId="e2d9b2d61c8d0157" providerId="LiveId" clId="{929AD88A-D650-4FE1-8474-8A03DC0DFA9B}" dt="2024-12-04T10:44:13.570" v="37" actId="20577"/>
        <pc:sldMkLst>
          <pc:docMk/>
          <pc:sldMk cId="1642121593" sldId="260"/>
        </pc:sldMkLst>
        <pc:spChg chg="mod">
          <ac:chgData name="Alice Jones" userId="e2d9b2d61c8d0157" providerId="LiveId" clId="{929AD88A-D650-4FE1-8474-8A03DC0DFA9B}" dt="2024-12-04T10:44:13.570" v="37" actId="20577"/>
          <ac:spMkLst>
            <pc:docMk/>
            <pc:sldMk cId="1642121593" sldId="260"/>
            <ac:spMk id="10" creationId="{861D53C7-3F11-487C-7B8D-6D8918C58C8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B4E8CA92-AB4F-46A9-8ECB-756B00F54A63}" type="datetimeFigureOut">
              <a:rPr lang="en-GB" smtClean="0"/>
              <a:t>16/12/2024</a:t>
            </a:fld>
            <a:endParaRPr lang="en-GB"/>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C81BC5A8-D081-47E5-8380-E5051A58B0B9}" type="slidenum">
              <a:rPr lang="en-GB" smtClean="0"/>
              <a:t>‹#›</a:t>
            </a:fld>
            <a:endParaRPr lang="en-GB"/>
          </a:p>
        </p:txBody>
      </p:sp>
    </p:spTree>
    <p:extLst>
      <p:ext uri="{BB962C8B-B14F-4D97-AF65-F5344CB8AC3E}">
        <p14:creationId xmlns:p14="http://schemas.microsoft.com/office/powerpoint/2010/main" val="3620794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1BC5A8-D081-47E5-8380-E5051A58B0B9}" type="slidenum">
              <a:rPr lang="en-GB" smtClean="0"/>
              <a:t>1</a:t>
            </a:fld>
            <a:endParaRPr lang="en-GB"/>
          </a:p>
        </p:txBody>
      </p:sp>
    </p:spTree>
    <p:extLst>
      <p:ext uri="{BB962C8B-B14F-4D97-AF65-F5344CB8AC3E}">
        <p14:creationId xmlns:p14="http://schemas.microsoft.com/office/powerpoint/2010/main" val="1617055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Social impact is about capturing a broader definition of value that includes the worth or importance stakeholders place on changes to their wellbeing (impact) that are not captured through traditional accounting. We’re asking, what impact does Private Rented Licensing have on the wellbeing of individuals, communities, the wider city and the environment?</a:t>
            </a:r>
          </a:p>
          <a:p>
            <a:endParaRPr lang="en-GB" dirty="0"/>
          </a:p>
          <a:p>
            <a:r>
              <a:rPr lang="en-GB" dirty="0"/>
              <a:t>The aim is to robustly evidence what those impacts are, and through learning more about what the impacts are and how they occur, to inform decision-making to maximise the positive impacts in the future.</a:t>
            </a:r>
          </a:p>
        </p:txBody>
      </p:sp>
      <p:sp>
        <p:nvSpPr>
          <p:cNvPr id="4" name="Slide Number Placeholder 3"/>
          <p:cNvSpPr>
            <a:spLocks noGrp="1"/>
          </p:cNvSpPr>
          <p:nvPr>
            <p:ph type="sldNum" sz="quarter" idx="5"/>
          </p:nvPr>
        </p:nvSpPr>
        <p:spPr/>
        <p:txBody>
          <a:bodyPr/>
          <a:lstStyle/>
          <a:p>
            <a:fld id="{C81BC5A8-D081-47E5-8380-E5051A58B0B9}" type="slidenum">
              <a:rPr lang="en-GB" smtClean="0"/>
              <a:t>2</a:t>
            </a:fld>
            <a:endParaRPr lang="en-GB"/>
          </a:p>
        </p:txBody>
      </p:sp>
    </p:spTree>
    <p:extLst>
      <p:ext uri="{BB962C8B-B14F-4D97-AF65-F5344CB8AC3E}">
        <p14:creationId xmlns:p14="http://schemas.microsoft.com/office/powerpoint/2010/main" val="1849383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BA9BB-18FC-B3DB-BFEB-AE22763CD4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536B8F-A17F-8D60-66F3-7A1094104B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8D06ED-101E-D2CC-2141-3A8FE51291E5}"/>
              </a:ext>
            </a:extLst>
          </p:cNvPr>
          <p:cNvSpPr>
            <a:spLocks noGrp="1"/>
          </p:cNvSpPr>
          <p:nvPr>
            <p:ph type="body" idx="1"/>
          </p:nvPr>
        </p:nvSpPr>
        <p:spPr/>
        <p:txBody>
          <a:bodyPr/>
          <a:lstStyle/>
          <a:p>
            <a:r>
              <a:rPr lang="en-GB" dirty="0"/>
              <a:t>Housing provides the foundation for our standard of living – Beveridge in 1944 said “The greatest opportunity open in this country for raising the general standard of living lies in housing” That’s the vision for Private Rented Licensing – to make sure all housing provide homes fit for the future, by sustaining improved standards in the private sector.</a:t>
            </a:r>
          </a:p>
          <a:p>
            <a:endParaRPr lang="en-GB" dirty="0"/>
          </a:p>
          <a:p>
            <a:r>
              <a:rPr lang="en-GB" dirty="0"/>
              <a:t>Who’s affected? This impacts the people who live and work in the private sector. The main intended beneficiary is tenants living in privately rented homes. Landlords are also affected by licensing.</a:t>
            </a:r>
          </a:p>
          <a:p>
            <a:r>
              <a:rPr lang="en-GB" dirty="0"/>
              <a:t>We’re asking, what are those effects? How are people’s health, work and study, employment, businesses affected by the changes that occur as a result of licensing? And what other changes are happening that we might not be aware of – good or bad, intended or unintended. The first element of the impact assessment is to ask people, what changes? And which changes are most important?</a:t>
            </a:r>
          </a:p>
          <a:p>
            <a:endParaRPr lang="en-GB" dirty="0"/>
          </a:p>
          <a:p>
            <a:r>
              <a:rPr lang="en-GB" dirty="0"/>
              <a:t>What changes in the communities around those properties? How does it affect crime and safety, waste, the look and feel of the streets and neighbourhoods, the relationships between the community?</a:t>
            </a:r>
          </a:p>
          <a:p>
            <a:endParaRPr lang="en-GB" dirty="0"/>
          </a:p>
          <a:p>
            <a:r>
              <a:rPr lang="en-GB" dirty="0"/>
              <a:t>What are the wider knock-on effects in the longer term? How does it affect healthcare, universities, police and emergency services, local government departments, and what other long-term effects?</a:t>
            </a:r>
          </a:p>
          <a:p>
            <a:endParaRPr lang="en-GB" dirty="0"/>
          </a:p>
          <a:p>
            <a:r>
              <a:rPr lang="en-GB" dirty="0"/>
              <a:t>And what impact does it have on the environment?</a:t>
            </a:r>
          </a:p>
          <a:p>
            <a:endParaRPr lang="en-GB" dirty="0"/>
          </a:p>
          <a:p>
            <a:r>
              <a:rPr lang="en-GB" dirty="0"/>
              <a:t>After identifying what the most important changes are, the next step in the impact assessment is to measure to what extent they’ve occurred, how many people have been affected. And finally to put a value on that – including things not traditionally included in financial accounts, such as the value to people’s wellbeing, the value to the community, the value to the environment.</a:t>
            </a:r>
          </a:p>
          <a:p>
            <a:endParaRPr lang="en-GB" dirty="0"/>
          </a:p>
          <a:p>
            <a:r>
              <a:rPr lang="en-GB" dirty="0"/>
              <a:t>The aim is, by understanding what the impacts of licensing are, and how they unfold, we can learn from this to influence decision-making, to improve that long-term positive impact.</a:t>
            </a:r>
          </a:p>
        </p:txBody>
      </p:sp>
      <p:sp>
        <p:nvSpPr>
          <p:cNvPr id="4" name="Slide Number Placeholder 3">
            <a:extLst>
              <a:ext uri="{FF2B5EF4-FFF2-40B4-BE49-F238E27FC236}">
                <a16:creationId xmlns:a16="http://schemas.microsoft.com/office/drawing/2014/main" id="{EA5CB6BA-44B9-2E6C-5B80-42F7611950F0}"/>
              </a:ext>
            </a:extLst>
          </p:cNvPr>
          <p:cNvSpPr>
            <a:spLocks noGrp="1"/>
          </p:cNvSpPr>
          <p:nvPr>
            <p:ph type="sldNum" sz="quarter" idx="5"/>
          </p:nvPr>
        </p:nvSpPr>
        <p:spPr/>
        <p:txBody>
          <a:bodyPr/>
          <a:lstStyle/>
          <a:p>
            <a:fld id="{C81BC5A8-D081-47E5-8380-E5051A58B0B9}" type="slidenum">
              <a:rPr lang="en-GB" smtClean="0"/>
              <a:t>3</a:t>
            </a:fld>
            <a:endParaRPr lang="en-GB"/>
          </a:p>
        </p:txBody>
      </p:sp>
    </p:spTree>
    <p:extLst>
      <p:ext uri="{BB962C8B-B14F-4D97-AF65-F5344CB8AC3E}">
        <p14:creationId xmlns:p14="http://schemas.microsoft.com/office/powerpoint/2010/main" val="4135578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FC10C-40BF-2AE7-A01E-BF2DDC3103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ACCAA5-43E7-7E90-52A0-01BE305B72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CDD013-8FF8-0A2E-3181-673BA45E623B}"/>
              </a:ext>
            </a:extLst>
          </p:cNvPr>
          <p:cNvSpPr>
            <a:spLocks noGrp="1"/>
          </p:cNvSpPr>
          <p:nvPr>
            <p:ph type="body" idx="1"/>
          </p:nvPr>
        </p:nvSpPr>
        <p:spPr/>
        <p:txBody>
          <a:bodyPr/>
          <a:lstStyle/>
          <a:p>
            <a:r>
              <a:rPr lang="en-GB" dirty="0"/>
              <a:t>We wanted to share with you an example of how the social impact approach, and specifically Social Return on Investment, has been used in a relevant context, to show what it looks like. However, this hasn’t been done in the Private Rented sector before, certainly not for licensing – this will be first of a kind. So most relevant example is in the social housing sector – recognising the details of this will be different, but just to give you an example of what a social impact study looks like and how it can be used. </a:t>
            </a:r>
          </a:p>
          <a:p>
            <a:endParaRPr lang="en-GB" dirty="0"/>
          </a:p>
          <a:p>
            <a:r>
              <a:rPr lang="en-GB" dirty="0"/>
              <a:t>Some of you may remember the Decent Homes programme in the social housing sector, which was a programme of works to bring social housing stock up to a minimum acceptable standard. At the time, there was lots of stats about the number of improvements made to properties, but nothing about what effect this was having on people living in the homes, and the wider communities – i.e. the social impact of Decent Homes.</a:t>
            </a:r>
          </a:p>
          <a:p>
            <a:r>
              <a:rPr lang="en-GB" dirty="0"/>
              <a:t>We did a two-year impact study with Nottingham City Homes and Nottingham Business school to measure the wider impact. We looked at the effects on:</a:t>
            </a:r>
          </a:p>
          <a:p>
            <a:pPr marL="185766" indent="-185766">
              <a:buFont typeface="Arial" panose="020B0604020202020204" pitchFamily="34" charset="0"/>
              <a:buChar char="•"/>
            </a:pPr>
            <a:r>
              <a:rPr lang="en-GB" dirty="0"/>
              <a:t>Health and wellbeing</a:t>
            </a:r>
          </a:p>
          <a:p>
            <a:pPr marL="185766" indent="-185766">
              <a:buFont typeface="Arial" panose="020B0604020202020204" pitchFamily="34" charset="0"/>
              <a:buChar char="•"/>
            </a:pPr>
            <a:r>
              <a:rPr lang="en-GB" dirty="0"/>
              <a:t>Crime and antisocial behaviour</a:t>
            </a:r>
          </a:p>
          <a:p>
            <a:pPr marL="185766" indent="-185766">
              <a:buFont typeface="Arial" panose="020B0604020202020204" pitchFamily="34" charset="0"/>
              <a:buChar char="•"/>
            </a:pPr>
            <a:r>
              <a:rPr lang="en-GB" dirty="0"/>
              <a:t>Energy efficiency and fuel poverty</a:t>
            </a:r>
          </a:p>
          <a:p>
            <a:pPr marL="185766" indent="-185766">
              <a:buFont typeface="Arial" panose="020B0604020202020204" pitchFamily="34" charset="0"/>
              <a:buChar char="•"/>
            </a:pPr>
            <a:r>
              <a:rPr lang="en-GB" dirty="0"/>
              <a:t>Employment and the local economy</a:t>
            </a:r>
          </a:p>
          <a:p>
            <a:endParaRPr lang="en-GB" dirty="0"/>
          </a:p>
          <a:p>
            <a:r>
              <a:rPr lang="en-GB" dirty="0"/>
              <a:t>The social impact study of the Decent Homes programme in Nottingham revealed some interesting things:</a:t>
            </a:r>
          </a:p>
          <a:p>
            <a:pPr marL="185766" indent="-185766">
              <a:buFont typeface="Arial" panose="020B0604020202020204" pitchFamily="34" charset="0"/>
              <a:buChar char="•"/>
            </a:pPr>
            <a:r>
              <a:rPr lang="en-GB" dirty="0"/>
              <a:t>Security was increased by replacing windows and doors- for example working with police data showed forced entry via a window halved. People felt safer as a result. And they were also warmer, because the windows were more energy efficient. At the time, only old doors or those in disrepair were being replaced, but the evidence of the multiple social benefits of having secure, energy efficient doors meant NCH prioritised a complete door replacement programme.</a:t>
            </a:r>
          </a:p>
          <a:p>
            <a:pPr marL="185766" indent="-185766">
              <a:buFont typeface="Arial" panose="020B0604020202020204" pitchFamily="34" charset="0"/>
              <a:buChar char="•"/>
            </a:pPr>
            <a:r>
              <a:rPr lang="en-GB" dirty="0"/>
              <a:t>Energy efficiency was also improved, through insultation, new windows and doors and boiler replacements. This improved the EPC ratings of properties and reduced emissions. It saved tenants money on their fuel bills. And it also improved the health of vulnerable people living in those properties. But a learning point from the study was that full benefits could only be achieved if residents were supported to make the best of new installations, so resident education recognised as an additional element needed and NCH created a Fuel Poverty officer position.</a:t>
            </a:r>
          </a:p>
          <a:p>
            <a:endParaRPr lang="en-GB" dirty="0"/>
          </a:p>
          <a:p>
            <a:r>
              <a:rPr lang="en-GB" dirty="0"/>
              <a:t>Decent Homes was a huge investment programme, with £187m spent. But when all the wider social impacts were taken into account, it showed that every £1 invested in Decent Homes created £4.76 in wider social, economic and environmental benefits.</a:t>
            </a:r>
          </a:p>
        </p:txBody>
      </p:sp>
      <p:sp>
        <p:nvSpPr>
          <p:cNvPr id="4" name="Slide Number Placeholder 3">
            <a:extLst>
              <a:ext uri="{FF2B5EF4-FFF2-40B4-BE49-F238E27FC236}">
                <a16:creationId xmlns:a16="http://schemas.microsoft.com/office/drawing/2014/main" id="{2536DAC0-C690-1697-F333-97C474D26AB2}"/>
              </a:ext>
            </a:extLst>
          </p:cNvPr>
          <p:cNvSpPr>
            <a:spLocks noGrp="1"/>
          </p:cNvSpPr>
          <p:nvPr>
            <p:ph type="sldNum" sz="quarter" idx="5"/>
          </p:nvPr>
        </p:nvSpPr>
        <p:spPr/>
        <p:txBody>
          <a:bodyPr/>
          <a:lstStyle/>
          <a:p>
            <a:fld id="{C81BC5A8-D081-47E5-8380-E5051A58B0B9}" type="slidenum">
              <a:rPr lang="en-GB" smtClean="0"/>
              <a:t>4</a:t>
            </a:fld>
            <a:endParaRPr lang="en-GB"/>
          </a:p>
        </p:txBody>
      </p:sp>
    </p:spTree>
    <p:extLst>
      <p:ext uri="{BB962C8B-B14F-4D97-AF65-F5344CB8AC3E}">
        <p14:creationId xmlns:p14="http://schemas.microsoft.com/office/powerpoint/2010/main" val="3643531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32331-135A-1EEA-2BB7-C495F437A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533850-C477-52FB-AD50-1188B9BCEC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363AD8-C423-B246-49F0-1874B20EF663}"/>
              </a:ext>
            </a:extLst>
          </p:cNvPr>
          <p:cNvSpPr>
            <a:spLocks noGrp="1"/>
          </p:cNvSpPr>
          <p:nvPr>
            <p:ph type="body" idx="1"/>
          </p:nvPr>
        </p:nvSpPr>
        <p:spPr/>
        <p:txBody>
          <a:bodyPr/>
          <a:lstStyle/>
          <a:p>
            <a:r>
              <a:rPr lang="en-GB" dirty="0"/>
              <a:t>The heart of social impact is understanding what changes from the perspective of those who are most impacted</a:t>
            </a:r>
          </a:p>
          <a:p>
            <a:pPr marL="185766" indent="-185766">
              <a:buFont typeface="Arial" panose="020B0604020202020204" pitchFamily="34" charset="0"/>
              <a:buChar char="•"/>
            </a:pPr>
            <a:r>
              <a:rPr lang="en-GB" dirty="0"/>
              <a:t>First stage is open consultation to understand what changes and how, and the relative importance of those changes</a:t>
            </a:r>
          </a:p>
          <a:p>
            <a:pPr marL="185766" indent="-185766">
              <a:buFont typeface="Arial" panose="020B0604020202020204" pitchFamily="34" charset="0"/>
              <a:buChar char="•"/>
            </a:pPr>
            <a:r>
              <a:rPr lang="en-GB" dirty="0"/>
              <a:t>All voices of those who are impacted – you as landlords, agents and others in the industry, as well as tenants, neighbours, and wider city stakeholders</a:t>
            </a:r>
          </a:p>
          <a:p>
            <a:pPr marL="185766" indent="-185766">
              <a:buFont typeface="Arial" panose="020B0604020202020204" pitchFamily="34" charset="0"/>
              <a:buChar char="•"/>
            </a:pPr>
            <a:r>
              <a:rPr lang="en-GB" dirty="0"/>
              <a:t>So we will have an initial consultation or discussion group</a:t>
            </a:r>
          </a:p>
          <a:p>
            <a:pPr marL="185766" indent="-185766">
              <a:buFont typeface="Arial" panose="020B0604020202020204" pitchFamily="34" charset="0"/>
              <a:buChar char="•"/>
            </a:pPr>
            <a:r>
              <a:rPr lang="en-GB" dirty="0"/>
              <a:t>Next stage is to measure how many people are affected, which is likely to take the form of an online survey, which you will be notified about via the landlord newsletter – please be encouraged to take part</a:t>
            </a:r>
          </a:p>
          <a:p>
            <a:pPr marL="185766" indent="-185766">
              <a:buFont typeface="Arial" panose="020B0604020202020204" pitchFamily="34" charset="0"/>
              <a:buChar char="•"/>
            </a:pPr>
            <a:r>
              <a:rPr lang="en-GB" dirty="0"/>
              <a:t>We will also be working with your tenants to capture their views, via similar means – consultation sessions and online survey</a:t>
            </a:r>
          </a:p>
        </p:txBody>
      </p:sp>
      <p:sp>
        <p:nvSpPr>
          <p:cNvPr id="4" name="Slide Number Placeholder 3">
            <a:extLst>
              <a:ext uri="{FF2B5EF4-FFF2-40B4-BE49-F238E27FC236}">
                <a16:creationId xmlns:a16="http://schemas.microsoft.com/office/drawing/2014/main" id="{F32230AE-241A-2D77-C374-CDDE43D1123C}"/>
              </a:ext>
            </a:extLst>
          </p:cNvPr>
          <p:cNvSpPr>
            <a:spLocks noGrp="1"/>
          </p:cNvSpPr>
          <p:nvPr>
            <p:ph type="sldNum" sz="quarter" idx="5"/>
          </p:nvPr>
        </p:nvSpPr>
        <p:spPr/>
        <p:txBody>
          <a:bodyPr/>
          <a:lstStyle/>
          <a:p>
            <a:fld id="{C81BC5A8-D081-47E5-8380-E5051A58B0B9}" type="slidenum">
              <a:rPr lang="en-GB" smtClean="0"/>
              <a:t>5</a:t>
            </a:fld>
            <a:endParaRPr lang="en-GB"/>
          </a:p>
        </p:txBody>
      </p:sp>
    </p:spTree>
    <p:extLst>
      <p:ext uri="{BB962C8B-B14F-4D97-AF65-F5344CB8AC3E}">
        <p14:creationId xmlns:p14="http://schemas.microsoft.com/office/powerpoint/2010/main" val="1818207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E826B-9471-5844-27A4-48A0B6F964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19538A2-D183-DDAF-FFE4-531E66E38F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494F380-450B-F7C3-9237-00AF5B552540}"/>
              </a:ext>
            </a:extLst>
          </p:cNvPr>
          <p:cNvSpPr>
            <a:spLocks noGrp="1"/>
          </p:cNvSpPr>
          <p:nvPr>
            <p:ph type="dt" sz="half" idx="10"/>
          </p:nvPr>
        </p:nvSpPr>
        <p:spPr/>
        <p:txBody>
          <a:bodyPr/>
          <a:lstStyle/>
          <a:p>
            <a:fld id="{44E97A08-D31E-4850-85A8-2022CABC04B3}" type="datetimeFigureOut">
              <a:rPr lang="en-GB" smtClean="0"/>
              <a:t>16/12/2024</a:t>
            </a:fld>
            <a:endParaRPr lang="en-GB"/>
          </a:p>
        </p:txBody>
      </p:sp>
      <p:sp>
        <p:nvSpPr>
          <p:cNvPr id="5" name="Footer Placeholder 4">
            <a:extLst>
              <a:ext uri="{FF2B5EF4-FFF2-40B4-BE49-F238E27FC236}">
                <a16:creationId xmlns:a16="http://schemas.microsoft.com/office/drawing/2014/main" id="{A5AC395B-657B-3BA8-ED57-A7B4B45F5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FEDE2D-608B-B419-D4B2-36BF37060EEB}"/>
              </a:ext>
            </a:extLst>
          </p:cNvPr>
          <p:cNvSpPr>
            <a:spLocks noGrp="1"/>
          </p:cNvSpPr>
          <p:nvPr>
            <p:ph type="sldNum" sz="quarter" idx="12"/>
          </p:nvPr>
        </p:nvSpPr>
        <p:spPr/>
        <p:txBody>
          <a:bodyPr/>
          <a:lstStyle/>
          <a:p>
            <a:fld id="{FD489A88-569F-4CEA-BDF3-BF64466FC11A}" type="slidenum">
              <a:rPr lang="en-GB" smtClean="0"/>
              <a:t>‹#›</a:t>
            </a:fld>
            <a:endParaRPr lang="en-GB"/>
          </a:p>
        </p:txBody>
      </p:sp>
    </p:spTree>
    <p:extLst>
      <p:ext uri="{BB962C8B-B14F-4D97-AF65-F5344CB8AC3E}">
        <p14:creationId xmlns:p14="http://schemas.microsoft.com/office/powerpoint/2010/main" val="389770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860C4-A5D1-29A2-DFA4-0683B980BF3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D2323E-136B-4CD1-C55E-8CE9B57046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0A1CE3-B147-03B6-3049-19EE37448C6C}"/>
              </a:ext>
            </a:extLst>
          </p:cNvPr>
          <p:cNvSpPr>
            <a:spLocks noGrp="1"/>
          </p:cNvSpPr>
          <p:nvPr>
            <p:ph type="dt" sz="half" idx="10"/>
          </p:nvPr>
        </p:nvSpPr>
        <p:spPr/>
        <p:txBody>
          <a:bodyPr/>
          <a:lstStyle/>
          <a:p>
            <a:fld id="{44E97A08-D31E-4850-85A8-2022CABC04B3}" type="datetimeFigureOut">
              <a:rPr lang="en-GB" smtClean="0"/>
              <a:t>16/12/2024</a:t>
            </a:fld>
            <a:endParaRPr lang="en-GB"/>
          </a:p>
        </p:txBody>
      </p:sp>
      <p:sp>
        <p:nvSpPr>
          <p:cNvPr id="5" name="Footer Placeholder 4">
            <a:extLst>
              <a:ext uri="{FF2B5EF4-FFF2-40B4-BE49-F238E27FC236}">
                <a16:creationId xmlns:a16="http://schemas.microsoft.com/office/drawing/2014/main" id="{2E55901E-8026-F800-F95C-821965811B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D65A5F-90F1-1032-96ED-D30A1ACFC143}"/>
              </a:ext>
            </a:extLst>
          </p:cNvPr>
          <p:cNvSpPr>
            <a:spLocks noGrp="1"/>
          </p:cNvSpPr>
          <p:nvPr>
            <p:ph type="sldNum" sz="quarter" idx="12"/>
          </p:nvPr>
        </p:nvSpPr>
        <p:spPr/>
        <p:txBody>
          <a:bodyPr/>
          <a:lstStyle/>
          <a:p>
            <a:fld id="{FD489A88-569F-4CEA-BDF3-BF64466FC11A}" type="slidenum">
              <a:rPr lang="en-GB" smtClean="0"/>
              <a:t>‹#›</a:t>
            </a:fld>
            <a:endParaRPr lang="en-GB"/>
          </a:p>
        </p:txBody>
      </p:sp>
    </p:spTree>
    <p:extLst>
      <p:ext uri="{BB962C8B-B14F-4D97-AF65-F5344CB8AC3E}">
        <p14:creationId xmlns:p14="http://schemas.microsoft.com/office/powerpoint/2010/main" val="60966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31CE5B-5CE8-9676-FADE-EDC3E39C7A3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47617B-2621-7B20-8FF7-7F329B7A12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41D73C-1DCB-778C-FC1A-1FDE5C0A2A27}"/>
              </a:ext>
            </a:extLst>
          </p:cNvPr>
          <p:cNvSpPr>
            <a:spLocks noGrp="1"/>
          </p:cNvSpPr>
          <p:nvPr>
            <p:ph type="dt" sz="half" idx="10"/>
          </p:nvPr>
        </p:nvSpPr>
        <p:spPr/>
        <p:txBody>
          <a:bodyPr/>
          <a:lstStyle/>
          <a:p>
            <a:fld id="{44E97A08-D31E-4850-85A8-2022CABC04B3}" type="datetimeFigureOut">
              <a:rPr lang="en-GB" smtClean="0"/>
              <a:t>16/12/2024</a:t>
            </a:fld>
            <a:endParaRPr lang="en-GB"/>
          </a:p>
        </p:txBody>
      </p:sp>
      <p:sp>
        <p:nvSpPr>
          <p:cNvPr id="5" name="Footer Placeholder 4">
            <a:extLst>
              <a:ext uri="{FF2B5EF4-FFF2-40B4-BE49-F238E27FC236}">
                <a16:creationId xmlns:a16="http://schemas.microsoft.com/office/drawing/2014/main" id="{CF322793-393B-B5B4-76FB-A47D70933F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53211B-86EB-BBBA-D9E4-29DA46D135D1}"/>
              </a:ext>
            </a:extLst>
          </p:cNvPr>
          <p:cNvSpPr>
            <a:spLocks noGrp="1"/>
          </p:cNvSpPr>
          <p:nvPr>
            <p:ph type="sldNum" sz="quarter" idx="12"/>
          </p:nvPr>
        </p:nvSpPr>
        <p:spPr/>
        <p:txBody>
          <a:bodyPr/>
          <a:lstStyle/>
          <a:p>
            <a:fld id="{FD489A88-569F-4CEA-BDF3-BF64466FC11A}" type="slidenum">
              <a:rPr lang="en-GB" smtClean="0"/>
              <a:t>‹#›</a:t>
            </a:fld>
            <a:endParaRPr lang="en-GB"/>
          </a:p>
        </p:txBody>
      </p:sp>
    </p:spTree>
    <p:extLst>
      <p:ext uri="{BB962C8B-B14F-4D97-AF65-F5344CB8AC3E}">
        <p14:creationId xmlns:p14="http://schemas.microsoft.com/office/powerpoint/2010/main" val="1339551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4084B-9AAD-3CCE-5BBF-5B918DCE2B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2915EB-B402-9DDC-01D2-DDEFC1996F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1E909B-0F7D-6782-B776-1E77316DC9A7}"/>
              </a:ext>
            </a:extLst>
          </p:cNvPr>
          <p:cNvSpPr>
            <a:spLocks noGrp="1"/>
          </p:cNvSpPr>
          <p:nvPr>
            <p:ph type="dt" sz="half" idx="10"/>
          </p:nvPr>
        </p:nvSpPr>
        <p:spPr/>
        <p:txBody>
          <a:bodyPr/>
          <a:lstStyle/>
          <a:p>
            <a:fld id="{44E97A08-D31E-4850-85A8-2022CABC04B3}" type="datetimeFigureOut">
              <a:rPr lang="en-GB" smtClean="0"/>
              <a:t>16/12/2024</a:t>
            </a:fld>
            <a:endParaRPr lang="en-GB"/>
          </a:p>
        </p:txBody>
      </p:sp>
      <p:sp>
        <p:nvSpPr>
          <p:cNvPr id="5" name="Footer Placeholder 4">
            <a:extLst>
              <a:ext uri="{FF2B5EF4-FFF2-40B4-BE49-F238E27FC236}">
                <a16:creationId xmlns:a16="http://schemas.microsoft.com/office/drawing/2014/main" id="{2F1F55AC-75CC-7114-218A-F470CC1E76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86662A-DA43-ED6C-E881-0A2660EF09BC}"/>
              </a:ext>
            </a:extLst>
          </p:cNvPr>
          <p:cNvSpPr>
            <a:spLocks noGrp="1"/>
          </p:cNvSpPr>
          <p:nvPr>
            <p:ph type="sldNum" sz="quarter" idx="12"/>
          </p:nvPr>
        </p:nvSpPr>
        <p:spPr/>
        <p:txBody>
          <a:bodyPr/>
          <a:lstStyle/>
          <a:p>
            <a:fld id="{FD489A88-569F-4CEA-BDF3-BF64466FC11A}" type="slidenum">
              <a:rPr lang="en-GB" smtClean="0"/>
              <a:t>‹#›</a:t>
            </a:fld>
            <a:endParaRPr lang="en-GB"/>
          </a:p>
        </p:txBody>
      </p:sp>
    </p:spTree>
    <p:extLst>
      <p:ext uri="{BB962C8B-B14F-4D97-AF65-F5344CB8AC3E}">
        <p14:creationId xmlns:p14="http://schemas.microsoft.com/office/powerpoint/2010/main" val="1341410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8A599-43CF-F3CF-4128-5FAF08FC53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C4ED1DF-4458-722C-E498-0150E71DDEA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029F9C-DA3B-5F28-6F05-6E1EC3CDEAD6}"/>
              </a:ext>
            </a:extLst>
          </p:cNvPr>
          <p:cNvSpPr>
            <a:spLocks noGrp="1"/>
          </p:cNvSpPr>
          <p:nvPr>
            <p:ph type="dt" sz="half" idx="10"/>
          </p:nvPr>
        </p:nvSpPr>
        <p:spPr/>
        <p:txBody>
          <a:bodyPr/>
          <a:lstStyle/>
          <a:p>
            <a:fld id="{44E97A08-D31E-4850-85A8-2022CABC04B3}" type="datetimeFigureOut">
              <a:rPr lang="en-GB" smtClean="0"/>
              <a:t>16/12/2024</a:t>
            </a:fld>
            <a:endParaRPr lang="en-GB"/>
          </a:p>
        </p:txBody>
      </p:sp>
      <p:sp>
        <p:nvSpPr>
          <p:cNvPr id="5" name="Footer Placeholder 4">
            <a:extLst>
              <a:ext uri="{FF2B5EF4-FFF2-40B4-BE49-F238E27FC236}">
                <a16:creationId xmlns:a16="http://schemas.microsoft.com/office/drawing/2014/main" id="{640FE14F-F222-7705-DAA4-12CF777622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9B9DF3-0AE2-5AA7-C9A5-30549278096E}"/>
              </a:ext>
            </a:extLst>
          </p:cNvPr>
          <p:cNvSpPr>
            <a:spLocks noGrp="1"/>
          </p:cNvSpPr>
          <p:nvPr>
            <p:ph type="sldNum" sz="quarter" idx="12"/>
          </p:nvPr>
        </p:nvSpPr>
        <p:spPr/>
        <p:txBody>
          <a:bodyPr/>
          <a:lstStyle/>
          <a:p>
            <a:fld id="{FD489A88-569F-4CEA-BDF3-BF64466FC11A}" type="slidenum">
              <a:rPr lang="en-GB" smtClean="0"/>
              <a:t>‹#›</a:t>
            </a:fld>
            <a:endParaRPr lang="en-GB"/>
          </a:p>
        </p:txBody>
      </p:sp>
    </p:spTree>
    <p:extLst>
      <p:ext uri="{BB962C8B-B14F-4D97-AF65-F5344CB8AC3E}">
        <p14:creationId xmlns:p14="http://schemas.microsoft.com/office/powerpoint/2010/main" val="3755233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4200A-F52D-9BA4-D812-BE72207F84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2EDE01-8CCE-8DEB-37FD-F8AD15E5DD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05E6027-177F-5BAD-F6B0-7D85C63D5C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4BB9931-639D-EA7E-5E95-99208B6B3EA7}"/>
              </a:ext>
            </a:extLst>
          </p:cNvPr>
          <p:cNvSpPr>
            <a:spLocks noGrp="1"/>
          </p:cNvSpPr>
          <p:nvPr>
            <p:ph type="dt" sz="half" idx="10"/>
          </p:nvPr>
        </p:nvSpPr>
        <p:spPr/>
        <p:txBody>
          <a:bodyPr/>
          <a:lstStyle/>
          <a:p>
            <a:fld id="{44E97A08-D31E-4850-85A8-2022CABC04B3}" type="datetimeFigureOut">
              <a:rPr lang="en-GB" smtClean="0"/>
              <a:t>16/12/2024</a:t>
            </a:fld>
            <a:endParaRPr lang="en-GB"/>
          </a:p>
        </p:txBody>
      </p:sp>
      <p:sp>
        <p:nvSpPr>
          <p:cNvPr id="6" name="Footer Placeholder 5">
            <a:extLst>
              <a:ext uri="{FF2B5EF4-FFF2-40B4-BE49-F238E27FC236}">
                <a16:creationId xmlns:a16="http://schemas.microsoft.com/office/drawing/2014/main" id="{452930C0-0A13-12CE-7010-F8E7E7838F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2A1C13-D9A5-F03A-7035-C7390420097C}"/>
              </a:ext>
            </a:extLst>
          </p:cNvPr>
          <p:cNvSpPr>
            <a:spLocks noGrp="1"/>
          </p:cNvSpPr>
          <p:nvPr>
            <p:ph type="sldNum" sz="quarter" idx="12"/>
          </p:nvPr>
        </p:nvSpPr>
        <p:spPr/>
        <p:txBody>
          <a:bodyPr/>
          <a:lstStyle/>
          <a:p>
            <a:fld id="{FD489A88-569F-4CEA-BDF3-BF64466FC11A}" type="slidenum">
              <a:rPr lang="en-GB" smtClean="0"/>
              <a:t>‹#›</a:t>
            </a:fld>
            <a:endParaRPr lang="en-GB"/>
          </a:p>
        </p:txBody>
      </p:sp>
    </p:spTree>
    <p:extLst>
      <p:ext uri="{BB962C8B-B14F-4D97-AF65-F5344CB8AC3E}">
        <p14:creationId xmlns:p14="http://schemas.microsoft.com/office/powerpoint/2010/main" val="3450920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773ED-AB80-7907-0E90-5CA09D80F00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4CE1D2-B41B-98A9-EFC0-F17EFFABC1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C3C4E9-0C54-596A-495E-97C07C9C12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0ECD320-4F23-7429-EFAA-408382E13E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F2A24C-2C06-4A07-6970-4E49FF4FBE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CF004DF-4640-1420-3B7A-B81FCC9C916D}"/>
              </a:ext>
            </a:extLst>
          </p:cNvPr>
          <p:cNvSpPr>
            <a:spLocks noGrp="1"/>
          </p:cNvSpPr>
          <p:nvPr>
            <p:ph type="dt" sz="half" idx="10"/>
          </p:nvPr>
        </p:nvSpPr>
        <p:spPr/>
        <p:txBody>
          <a:bodyPr/>
          <a:lstStyle/>
          <a:p>
            <a:fld id="{44E97A08-D31E-4850-85A8-2022CABC04B3}" type="datetimeFigureOut">
              <a:rPr lang="en-GB" smtClean="0"/>
              <a:t>16/12/2024</a:t>
            </a:fld>
            <a:endParaRPr lang="en-GB"/>
          </a:p>
        </p:txBody>
      </p:sp>
      <p:sp>
        <p:nvSpPr>
          <p:cNvPr id="8" name="Footer Placeholder 7">
            <a:extLst>
              <a:ext uri="{FF2B5EF4-FFF2-40B4-BE49-F238E27FC236}">
                <a16:creationId xmlns:a16="http://schemas.microsoft.com/office/drawing/2014/main" id="{ADED51DA-5C27-1D2E-4871-EE8FE784D1D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58C6C82-0220-8787-F65C-8174FB403284}"/>
              </a:ext>
            </a:extLst>
          </p:cNvPr>
          <p:cNvSpPr>
            <a:spLocks noGrp="1"/>
          </p:cNvSpPr>
          <p:nvPr>
            <p:ph type="sldNum" sz="quarter" idx="12"/>
          </p:nvPr>
        </p:nvSpPr>
        <p:spPr/>
        <p:txBody>
          <a:bodyPr/>
          <a:lstStyle/>
          <a:p>
            <a:fld id="{FD489A88-569F-4CEA-BDF3-BF64466FC11A}" type="slidenum">
              <a:rPr lang="en-GB" smtClean="0"/>
              <a:t>‹#›</a:t>
            </a:fld>
            <a:endParaRPr lang="en-GB"/>
          </a:p>
        </p:txBody>
      </p:sp>
    </p:spTree>
    <p:extLst>
      <p:ext uri="{BB962C8B-B14F-4D97-AF65-F5344CB8AC3E}">
        <p14:creationId xmlns:p14="http://schemas.microsoft.com/office/powerpoint/2010/main" val="58617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2946D-9DF0-A475-DD21-C3BC353C405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42D750F-07F5-7E29-1D77-BCAE304D49ED}"/>
              </a:ext>
            </a:extLst>
          </p:cNvPr>
          <p:cNvSpPr>
            <a:spLocks noGrp="1"/>
          </p:cNvSpPr>
          <p:nvPr>
            <p:ph type="dt" sz="half" idx="10"/>
          </p:nvPr>
        </p:nvSpPr>
        <p:spPr/>
        <p:txBody>
          <a:bodyPr/>
          <a:lstStyle/>
          <a:p>
            <a:fld id="{44E97A08-D31E-4850-85A8-2022CABC04B3}" type="datetimeFigureOut">
              <a:rPr lang="en-GB" smtClean="0"/>
              <a:t>16/12/2024</a:t>
            </a:fld>
            <a:endParaRPr lang="en-GB"/>
          </a:p>
        </p:txBody>
      </p:sp>
      <p:sp>
        <p:nvSpPr>
          <p:cNvPr id="4" name="Footer Placeholder 3">
            <a:extLst>
              <a:ext uri="{FF2B5EF4-FFF2-40B4-BE49-F238E27FC236}">
                <a16:creationId xmlns:a16="http://schemas.microsoft.com/office/drawing/2014/main" id="{2C1911D7-369F-A349-0F0C-113ED35AFB3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2AF80B7-523D-415C-996E-604057E8D409}"/>
              </a:ext>
            </a:extLst>
          </p:cNvPr>
          <p:cNvSpPr>
            <a:spLocks noGrp="1"/>
          </p:cNvSpPr>
          <p:nvPr>
            <p:ph type="sldNum" sz="quarter" idx="12"/>
          </p:nvPr>
        </p:nvSpPr>
        <p:spPr/>
        <p:txBody>
          <a:bodyPr/>
          <a:lstStyle/>
          <a:p>
            <a:fld id="{FD489A88-569F-4CEA-BDF3-BF64466FC11A}" type="slidenum">
              <a:rPr lang="en-GB" smtClean="0"/>
              <a:t>‹#›</a:t>
            </a:fld>
            <a:endParaRPr lang="en-GB"/>
          </a:p>
        </p:txBody>
      </p:sp>
    </p:spTree>
    <p:extLst>
      <p:ext uri="{BB962C8B-B14F-4D97-AF65-F5344CB8AC3E}">
        <p14:creationId xmlns:p14="http://schemas.microsoft.com/office/powerpoint/2010/main" val="2424632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752241-D414-5A8D-BA05-DF0CC5AC4415}"/>
              </a:ext>
            </a:extLst>
          </p:cNvPr>
          <p:cNvSpPr>
            <a:spLocks noGrp="1"/>
          </p:cNvSpPr>
          <p:nvPr>
            <p:ph type="dt" sz="half" idx="10"/>
          </p:nvPr>
        </p:nvSpPr>
        <p:spPr/>
        <p:txBody>
          <a:bodyPr/>
          <a:lstStyle/>
          <a:p>
            <a:fld id="{44E97A08-D31E-4850-85A8-2022CABC04B3}" type="datetimeFigureOut">
              <a:rPr lang="en-GB" smtClean="0"/>
              <a:t>16/12/2024</a:t>
            </a:fld>
            <a:endParaRPr lang="en-GB"/>
          </a:p>
        </p:txBody>
      </p:sp>
      <p:sp>
        <p:nvSpPr>
          <p:cNvPr id="3" name="Footer Placeholder 2">
            <a:extLst>
              <a:ext uri="{FF2B5EF4-FFF2-40B4-BE49-F238E27FC236}">
                <a16:creationId xmlns:a16="http://schemas.microsoft.com/office/drawing/2014/main" id="{59FF4119-FFBF-F06D-88D7-E39F778E2A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9AC4659-DE59-672D-DE11-6D7666C226C6}"/>
              </a:ext>
            </a:extLst>
          </p:cNvPr>
          <p:cNvSpPr>
            <a:spLocks noGrp="1"/>
          </p:cNvSpPr>
          <p:nvPr>
            <p:ph type="sldNum" sz="quarter" idx="12"/>
          </p:nvPr>
        </p:nvSpPr>
        <p:spPr/>
        <p:txBody>
          <a:bodyPr/>
          <a:lstStyle/>
          <a:p>
            <a:fld id="{FD489A88-569F-4CEA-BDF3-BF64466FC11A}" type="slidenum">
              <a:rPr lang="en-GB" smtClean="0"/>
              <a:t>‹#›</a:t>
            </a:fld>
            <a:endParaRPr lang="en-GB"/>
          </a:p>
        </p:txBody>
      </p:sp>
    </p:spTree>
    <p:extLst>
      <p:ext uri="{BB962C8B-B14F-4D97-AF65-F5344CB8AC3E}">
        <p14:creationId xmlns:p14="http://schemas.microsoft.com/office/powerpoint/2010/main" val="2654058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69499-6E69-D8C6-5A7D-73B1219F34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E30A7F2-4958-0539-61EC-1CC35CF2CE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9C1E18E-183C-EDC9-5865-E259A6CB6B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FF9486-F0A6-3B23-77EA-116E6123353E}"/>
              </a:ext>
            </a:extLst>
          </p:cNvPr>
          <p:cNvSpPr>
            <a:spLocks noGrp="1"/>
          </p:cNvSpPr>
          <p:nvPr>
            <p:ph type="dt" sz="half" idx="10"/>
          </p:nvPr>
        </p:nvSpPr>
        <p:spPr/>
        <p:txBody>
          <a:bodyPr/>
          <a:lstStyle/>
          <a:p>
            <a:fld id="{44E97A08-D31E-4850-85A8-2022CABC04B3}" type="datetimeFigureOut">
              <a:rPr lang="en-GB" smtClean="0"/>
              <a:t>16/12/2024</a:t>
            </a:fld>
            <a:endParaRPr lang="en-GB"/>
          </a:p>
        </p:txBody>
      </p:sp>
      <p:sp>
        <p:nvSpPr>
          <p:cNvPr id="6" name="Footer Placeholder 5">
            <a:extLst>
              <a:ext uri="{FF2B5EF4-FFF2-40B4-BE49-F238E27FC236}">
                <a16:creationId xmlns:a16="http://schemas.microsoft.com/office/drawing/2014/main" id="{8AAA3C4E-932D-BB49-35E8-46B54D4B6A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AB440B-73BF-A205-609B-05913AB72E69}"/>
              </a:ext>
            </a:extLst>
          </p:cNvPr>
          <p:cNvSpPr>
            <a:spLocks noGrp="1"/>
          </p:cNvSpPr>
          <p:nvPr>
            <p:ph type="sldNum" sz="quarter" idx="12"/>
          </p:nvPr>
        </p:nvSpPr>
        <p:spPr/>
        <p:txBody>
          <a:bodyPr/>
          <a:lstStyle/>
          <a:p>
            <a:fld id="{FD489A88-569F-4CEA-BDF3-BF64466FC11A}" type="slidenum">
              <a:rPr lang="en-GB" smtClean="0"/>
              <a:t>‹#›</a:t>
            </a:fld>
            <a:endParaRPr lang="en-GB"/>
          </a:p>
        </p:txBody>
      </p:sp>
    </p:spTree>
    <p:extLst>
      <p:ext uri="{BB962C8B-B14F-4D97-AF65-F5344CB8AC3E}">
        <p14:creationId xmlns:p14="http://schemas.microsoft.com/office/powerpoint/2010/main" val="801779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53BA8-B94B-52A1-403F-C5BE18F51B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BDF2B0E-B7E8-2C8E-7FF4-FCF71F4489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427F7B4-3BBB-87BE-FC83-1E4B8FF1ED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D76703-6349-B63B-6D14-169910E8C376}"/>
              </a:ext>
            </a:extLst>
          </p:cNvPr>
          <p:cNvSpPr>
            <a:spLocks noGrp="1"/>
          </p:cNvSpPr>
          <p:nvPr>
            <p:ph type="dt" sz="half" idx="10"/>
          </p:nvPr>
        </p:nvSpPr>
        <p:spPr/>
        <p:txBody>
          <a:bodyPr/>
          <a:lstStyle/>
          <a:p>
            <a:fld id="{44E97A08-D31E-4850-85A8-2022CABC04B3}" type="datetimeFigureOut">
              <a:rPr lang="en-GB" smtClean="0"/>
              <a:t>16/12/2024</a:t>
            </a:fld>
            <a:endParaRPr lang="en-GB"/>
          </a:p>
        </p:txBody>
      </p:sp>
      <p:sp>
        <p:nvSpPr>
          <p:cNvPr id="6" name="Footer Placeholder 5">
            <a:extLst>
              <a:ext uri="{FF2B5EF4-FFF2-40B4-BE49-F238E27FC236}">
                <a16:creationId xmlns:a16="http://schemas.microsoft.com/office/drawing/2014/main" id="{C8DC33B2-7558-00C2-A52C-4C7E3D2385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2B66C7-14BF-962A-DA0A-2A91CF248B22}"/>
              </a:ext>
            </a:extLst>
          </p:cNvPr>
          <p:cNvSpPr>
            <a:spLocks noGrp="1"/>
          </p:cNvSpPr>
          <p:nvPr>
            <p:ph type="sldNum" sz="quarter" idx="12"/>
          </p:nvPr>
        </p:nvSpPr>
        <p:spPr/>
        <p:txBody>
          <a:bodyPr/>
          <a:lstStyle/>
          <a:p>
            <a:fld id="{FD489A88-569F-4CEA-BDF3-BF64466FC11A}" type="slidenum">
              <a:rPr lang="en-GB" smtClean="0"/>
              <a:t>‹#›</a:t>
            </a:fld>
            <a:endParaRPr lang="en-GB"/>
          </a:p>
        </p:txBody>
      </p:sp>
    </p:spTree>
    <p:extLst>
      <p:ext uri="{BB962C8B-B14F-4D97-AF65-F5344CB8AC3E}">
        <p14:creationId xmlns:p14="http://schemas.microsoft.com/office/powerpoint/2010/main" val="388808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214CCC-AC11-9B54-974A-8F7429E8D1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A667850-0867-A331-C74C-49684ABA20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53CD84-FA0D-6842-550C-D5B5D8090D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4E97A08-D31E-4850-85A8-2022CABC04B3}" type="datetimeFigureOut">
              <a:rPr lang="en-GB" smtClean="0"/>
              <a:t>16/12/2024</a:t>
            </a:fld>
            <a:endParaRPr lang="en-GB"/>
          </a:p>
        </p:txBody>
      </p:sp>
      <p:sp>
        <p:nvSpPr>
          <p:cNvPr id="5" name="Footer Placeholder 4">
            <a:extLst>
              <a:ext uri="{FF2B5EF4-FFF2-40B4-BE49-F238E27FC236}">
                <a16:creationId xmlns:a16="http://schemas.microsoft.com/office/drawing/2014/main" id="{0CFB1F9F-8EDE-9E05-A0A0-1794A098C0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59B71FA-352B-7FD4-7F4D-DAF3F05F78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D489A88-569F-4CEA-BDF3-BF64466FC11A}" type="slidenum">
              <a:rPr lang="en-GB" smtClean="0"/>
              <a:t>‹#›</a:t>
            </a:fld>
            <a:endParaRPr lang="en-GB"/>
          </a:p>
        </p:txBody>
      </p:sp>
    </p:spTree>
    <p:extLst>
      <p:ext uri="{BB962C8B-B14F-4D97-AF65-F5344CB8AC3E}">
        <p14:creationId xmlns:p14="http://schemas.microsoft.com/office/powerpoint/2010/main" val="1476124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18.svg"/><Relationship Id="rId26" Type="http://schemas.openxmlformats.org/officeDocument/2006/relationships/image" Target="../media/image26.svg"/><Relationship Id="rId39" Type="http://schemas.openxmlformats.org/officeDocument/2006/relationships/image" Target="../media/image39.png"/><Relationship Id="rId21" Type="http://schemas.openxmlformats.org/officeDocument/2006/relationships/image" Target="../media/image21.png"/><Relationship Id="rId34" Type="http://schemas.openxmlformats.org/officeDocument/2006/relationships/image" Target="../media/image34.svg"/><Relationship Id="rId42" Type="http://schemas.openxmlformats.org/officeDocument/2006/relationships/image" Target="../media/image42.svg"/><Relationship Id="rId7" Type="http://schemas.openxmlformats.org/officeDocument/2006/relationships/image" Target="../media/image7.png"/><Relationship Id="rId2" Type="http://schemas.openxmlformats.org/officeDocument/2006/relationships/notesSlide" Target="../notesSlides/notesSlide3.xml"/><Relationship Id="rId16" Type="http://schemas.openxmlformats.org/officeDocument/2006/relationships/image" Target="../media/image16.svg"/><Relationship Id="rId20" Type="http://schemas.openxmlformats.org/officeDocument/2006/relationships/image" Target="../media/image20.svg"/><Relationship Id="rId29" Type="http://schemas.openxmlformats.org/officeDocument/2006/relationships/image" Target="../media/image29.png"/><Relationship Id="rId41"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24" Type="http://schemas.openxmlformats.org/officeDocument/2006/relationships/image" Target="../media/image24.svg"/><Relationship Id="rId32" Type="http://schemas.openxmlformats.org/officeDocument/2006/relationships/image" Target="../media/image32.svg"/><Relationship Id="rId37" Type="http://schemas.openxmlformats.org/officeDocument/2006/relationships/image" Target="../media/image37.png"/><Relationship Id="rId40" Type="http://schemas.openxmlformats.org/officeDocument/2006/relationships/image" Target="../media/image40.sv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svg"/><Relationship Id="rId36" Type="http://schemas.openxmlformats.org/officeDocument/2006/relationships/image" Target="../media/image36.svg"/><Relationship Id="rId10" Type="http://schemas.openxmlformats.org/officeDocument/2006/relationships/image" Target="../media/image10.svg"/><Relationship Id="rId19" Type="http://schemas.openxmlformats.org/officeDocument/2006/relationships/image" Target="../media/image19.png"/><Relationship Id="rId31" Type="http://schemas.openxmlformats.org/officeDocument/2006/relationships/image" Target="../media/image31.png"/><Relationship Id="rId44" Type="http://schemas.openxmlformats.org/officeDocument/2006/relationships/image" Target="../media/image44.sv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svg"/><Relationship Id="rId22" Type="http://schemas.openxmlformats.org/officeDocument/2006/relationships/image" Target="../media/image22.svg"/><Relationship Id="rId27" Type="http://schemas.openxmlformats.org/officeDocument/2006/relationships/image" Target="../media/image27.png"/><Relationship Id="rId30" Type="http://schemas.openxmlformats.org/officeDocument/2006/relationships/image" Target="../media/image30.svg"/><Relationship Id="rId35" Type="http://schemas.openxmlformats.org/officeDocument/2006/relationships/image" Target="../media/image35.png"/><Relationship Id="rId43" Type="http://schemas.openxmlformats.org/officeDocument/2006/relationships/image" Target="../media/image43.png"/><Relationship Id="rId8" Type="http://schemas.openxmlformats.org/officeDocument/2006/relationships/image" Target="../media/image8.svg"/><Relationship Id="rId3" Type="http://schemas.openxmlformats.org/officeDocument/2006/relationships/image" Target="../media/image2.png"/><Relationship Id="rId12" Type="http://schemas.openxmlformats.org/officeDocument/2006/relationships/image" Target="../media/image12.svg"/><Relationship Id="rId17" Type="http://schemas.openxmlformats.org/officeDocument/2006/relationships/image" Target="../media/image17.png"/><Relationship Id="rId25" Type="http://schemas.openxmlformats.org/officeDocument/2006/relationships/image" Target="../media/image25.png"/><Relationship Id="rId33" Type="http://schemas.openxmlformats.org/officeDocument/2006/relationships/image" Target="../media/image33.png"/><Relationship Id="rId38" Type="http://schemas.openxmlformats.org/officeDocument/2006/relationships/image" Target="../media/image38.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png"/><Relationship Id="rId7" Type="http://schemas.openxmlformats.org/officeDocument/2006/relationships/image" Target="../media/image49.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svg"/><Relationship Id="rId10" Type="http://schemas.openxmlformats.org/officeDocument/2006/relationships/hyperlink" Target="mailto:Sophia.Beswick@nottinghamcity.gov.uk" TargetMode="External"/><Relationship Id="rId4" Type="http://schemas.openxmlformats.org/officeDocument/2006/relationships/image" Target="../media/image46.png"/><Relationship Id="rId9" Type="http://schemas.openxmlformats.org/officeDocument/2006/relationships/image" Target="../media/image5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9C21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69786-AE0C-26B4-5CD3-1F244156109D}"/>
              </a:ext>
            </a:extLst>
          </p:cNvPr>
          <p:cNvSpPr>
            <a:spLocks noGrp="1"/>
          </p:cNvSpPr>
          <p:nvPr>
            <p:ph type="ctrTitle"/>
          </p:nvPr>
        </p:nvSpPr>
        <p:spPr>
          <a:xfrm>
            <a:off x="1524000" y="1668463"/>
            <a:ext cx="9144000" cy="2387600"/>
          </a:xfrm>
        </p:spPr>
        <p:txBody>
          <a:bodyPr>
            <a:normAutofit/>
          </a:bodyPr>
          <a:lstStyle/>
          <a:p>
            <a:r>
              <a:rPr lang="en-GB" sz="9600" b="1" dirty="0">
                <a:latin typeface="Arial" panose="020B0604020202020204" pitchFamily="34" charset="0"/>
                <a:cs typeface="Arial" panose="020B0604020202020204" pitchFamily="34" charset="0"/>
              </a:rPr>
              <a:t>Social Impact</a:t>
            </a:r>
          </a:p>
        </p:txBody>
      </p:sp>
      <p:sp>
        <p:nvSpPr>
          <p:cNvPr id="3" name="Subtitle 2">
            <a:extLst>
              <a:ext uri="{FF2B5EF4-FFF2-40B4-BE49-F238E27FC236}">
                <a16:creationId xmlns:a16="http://schemas.microsoft.com/office/drawing/2014/main" id="{FA66ECDB-C0C9-F94B-F749-397344171EC3}"/>
              </a:ext>
            </a:extLst>
          </p:cNvPr>
          <p:cNvSpPr>
            <a:spLocks noGrp="1"/>
          </p:cNvSpPr>
          <p:nvPr>
            <p:ph type="subTitle" idx="1"/>
          </p:nvPr>
        </p:nvSpPr>
        <p:spPr>
          <a:xfrm>
            <a:off x="1905000" y="2489201"/>
            <a:ext cx="3860800" cy="487362"/>
          </a:xfrm>
        </p:spPr>
        <p:txBody>
          <a:bodyPr>
            <a:noAutofit/>
          </a:bodyPr>
          <a:lstStyle/>
          <a:p>
            <a:r>
              <a:rPr lang="en-GB" dirty="0"/>
              <a:t>Private Rented Licensing</a:t>
            </a:r>
          </a:p>
        </p:txBody>
      </p:sp>
      <p:sp>
        <p:nvSpPr>
          <p:cNvPr id="5" name="Right Triangle 4">
            <a:extLst>
              <a:ext uri="{FF2B5EF4-FFF2-40B4-BE49-F238E27FC236}">
                <a16:creationId xmlns:a16="http://schemas.microsoft.com/office/drawing/2014/main" id="{9EB6DD7E-07E7-235F-A329-8447A6B268CF}"/>
              </a:ext>
            </a:extLst>
          </p:cNvPr>
          <p:cNvSpPr/>
          <p:nvPr/>
        </p:nvSpPr>
        <p:spPr>
          <a:xfrm flipH="1">
            <a:off x="8604700" y="5070700"/>
            <a:ext cx="3600000" cy="180000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logo for a city&#10;&#10;Description automatically generated">
            <a:extLst>
              <a:ext uri="{FF2B5EF4-FFF2-40B4-BE49-F238E27FC236}">
                <a16:creationId xmlns:a16="http://schemas.microsoft.com/office/drawing/2014/main" id="{4347B152-1A9B-E9B7-E439-22E8CA4EF45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58400" y="5980799"/>
            <a:ext cx="2133600" cy="889901"/>
          </a:xfrm>
          <a:prstGeom prst="rect">
            <a:avLst/>
          </a:prstGeom>
        </p:spPr>
      </p:pic>
    </p:spTree>
    <p:extLst>
      <p:ext uri="{BB962C8B-B14F-4D97-AF65-F5344CB8AC3E}">
        <p14:creationId xmlns:p14="http://schemas.microsoft.com/office/powerpoint/2010/main" val="2236533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F222B-26F9-9175-EBEF-5F5E11CD2D94}"/>
              </a:ext>
            </a:extLst>
          </p:cNvPr>
          <p:cNvSpPr>
            <a:spLocks noGrp="1"/>
          </p:cNvSpPr>
          <p:nvPr>
            <p:ph type="title"/>
          </p:nvPr>
        </p:nvSpPr>
        <p:spPr>
          <a:xfrm>
            <a:off x="495300" y="365126"/>
            <a:ext cx="10515600" cy="1031874"/>
          </a:xfrm>
        </p:spPr>
        <p:txBody>
          <a:bodyPr/>
          <a:lstStyle/>
          <a:p>
            <a:r>
              <a:rPr lang="en-GB" b="1" dirty="0">
                <a:solidFill>
                  <a:srgbClr val="3D3938"/>
                </a:solidFill>
                <a:latin typeface="Arial" panose="020B0604020202020204" pitchFamily="34" charset="0"/>
                <a:cs typeface="Arial" panose="020B0604020202020204" pitchFamily="34" charset="0"/>
              </a:rPr>
              <a:t>About the project</a:t>
            </a:r>
          </a:p>
        </p:txBody>
      </p:sp>
      <p:sp>
        <p:nvSpPr>
          <p:cNvPr id="4" name="Right Triangle 3">
            <a:extLst>
              <a:ext uri="{FF2B5EF4-FFF2-40B4-BE49-F238E27FC236}">
                <a16:creationId xmlns:a16="http://schemas.microsoft.com/office/drawing/2014/main" id="{1E78CB40-25DB-B940-C3A1-A580B2C51019}"/>
              </a:ext>
            </a:extLst>
          </p:cNvPr>
          <p:cNvSpPr/>
          <p:nvPr/>
        </p:nvSpPr>
        <p:spPr>
          <a:xfrm flipH="1">
            <a:off x="8604700" y="5070700"/>
            <a:ext cx="3600000" cy="1800000"/>
          </a:xfrm>
          <a:prstGeom prst="rtTriangle">
            <a:avLst/>
          </a:prstGeom>
          <a:solidFill>
            <a:srgbClr val="A9C2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Content Placeholder 5" descr="A black and white sign with black text&#10;&#10;Description automatically generated">
            <a:extLst>
              <a:ext uri="{FF2B5EF4-FFF2-40B4-BE49-F238E27FC236}">
                <a16:creationId xmlns:a16="http://schemas.microsoft.com/office/drawing/2014/main" id="{BBC6C3C5-EC2A-19AD-5936-17744BEEA1E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70210" y="5905995"/>
            <a:ext cx="3600000" cy="1002805"/>
          </a:xfrm>
        </p:spPr>
      </p:pic>
      <p:cxnSp>
        <p:nvCxnSpPr>
          <p:cNvPr id="8" name="Straight Connector 7">
            <a:extLst>
              <a:ext uri="{FF2B5EF4-FFF2-40B4-BE49-F238E27FC236}">
                <a16:creationId xmlns:a16="http://schemas.microsoft.com/office/drawing/2014/main" id="{DABF715C-C195-8B37-015F-83D5EA78C29F}"/>
              </a:ext>
            </a:extLst>
          </p:cNvPr>
          <p:cNvCxnSpPr>
            <a:cxnSpLocks/>
          </p:cNvCxnSpPr>
          <p:nvPr/>
        </p:nvCxnSpPr>
        <p:spPr>
          <a:xfrm>
            <a:off x="495300" y="1397000"/>
            <a:ext cx="11417300" cy="0"/>
          </a:xfrm>
          <a:prstGeom prst="line">
            <a:avLst/>
          </a:prstGeom>
          <a:ln w="76200">
            <a:solidFill>
              <a:srgbClr val="3D3938"/>
            </a:solidFill>
          </a:ln>
        </p:spPr>
        <p:style>
          <a:lnRef idx="2">
            <a:schemeClr val="dk1"/>
          </a:lnRef>
          <a:fillRef idx="0">
            <a:schemeClr val="dk1"/>
          </a:fillRef>
          <a:effectRef idx="1">
            <a:schemeClr val="dk1"/>
          </a:effectRef>
          <a:fontRef idx="minor">
            <a:schemeClr val="tx1"/>
          </a:fontRef>
        </p:style>
      </p:cxnSp>
      <p:pic>
        <p:nvPicPr>
          <p:cNvPr id="13" name="Picture 12" descr="A yellow and black logo&#10;&#10;Description automatically generated">
            <a:extLst>
              <a:ext uri="{FF2B5EF4-FFF2-40B4-BE49-F238E27FC236}">
                <a16:creationId xmlns:a16="http://schemas.microsoft.com/office/drawing/2014/main" id="{290697ED-12AA-BC8D-4254-FA4EEA2314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3920" y="1614567"/>
            <a:ext cx="2627664" cy="938134"/>
          </a:xfrm>
          <a:prstGeom prst="rect">
            <a:avLst/>
          </a:prstGeom>
        </p:spPr>
      </p:pic>
      <p:sp>
        <p:nvSpPr>
          <p:cNvPr id="14" name="TextBox 13">
            <a:extLst>
              <a:ext uri="{FF2B5EF4-FFF2-40B4-BE49-F238E27FC236}">
                <a16:creationId xmlns:a16="http://schemas.microsoft.com/office/drawing/2014/main" id="{D9939288-8B2F-660D-C032-0D80FB0371A5}"/>
              </a:ext>
            </a:extLst>
          </p:cNvPr>
          <p:cNvSpPr txBox="1"/>
          <p:nvPr/>
        </p:nvSpPr>
        <p:spPr>
          <a:xfrm>
            <a:off x="495298" y="2125853"/>
            <a:ext cx="6910051" cy="1107996"/>
          </a:xfrm>
          <a:prstGeom prst="rect">
            <a:avLst/>
          </a:prstGeom>
          <a:solidFill>
            <a:schemeClr val="bg2">
              <a:lumMod val="90000"/>
            </a:schemeClr>
          </a:solidFill>
        </p:spPr>
        <p:txBody>
          <a:bodyPr wrap="square" rtlCol="0">
            <a:spAutoFit/>
          </a:bodyPr>
          <a:lstStyle/>
          <a:p>
            <a:r>
              <a:rPr lang="en-GB" sz="6600" b="1" spc="200" dirty="0">
                <a:solidFill>
                  <a:srgbClr val="3D3938"/>
                </a:solidFill>
                <a:latin typeface="Arial" panose="020B0604020202020204" pitchFamily="34" charset="0"/>
                <a:ea typeface="+mj-ea"/>
                <a:cs typeface="Arial" panose="020B0604020202020204" pitchFamily="34" charset="0"/>
              </a:rPr>
              <a:t>Social</a:t>
            </a:r>
            <a:r>
              <a:rPr lang="en-GB" sz="6600" spc="200" dirty="0">
                <a:latin typeface="Arial" panose="020B0604020202020204" pitchFamily="34" charset="0"/>
                <a:cs typeface="Arial" panose="020B0604020202020204" pitchFamily="34" charset="0"/>
              </a:rPr>
              <a:t> </a:t>
            </a:r>
            <a:r>
              <a:rPr lang="en-GB" sz="6600" b="1" spc="200" dirty="0">
                <a:solidFill>
                  <a:srgbClr val="3D3938"/>
                </a:solidFill>
                <a:latin typeface="Arial" panose="020B0604020202020204" pitchFamily="34" charset="0"/>
                <a:ea typeface="+mj-ea"/>
                <a:cs typeface="Arial" panose="020B0604020202020204" pitchFamily="34" charset="0"/>
              </a:rPr>
              <a:t>Impact…</a:t>
            </a:r>
          </a:p>
        </p:txBody>
      </p:sp>
      <p:sp>
        <p:nvSpPr>
          <p:cNvPr id="15" name="TextBox 14">
            <a:extLst>
              <a:ext uri="{FF2B5EF4-FFF2-40B4-BE49-F238E27FC236}">
                <a16:creationId xmlns:a16="http://schemas.microsoft.com/office/drawing/2014/main" id="{4CAA39CA-D87A-6BAD-11EC-258504DFF064}"/>
              </a:ext>
            </a:extLst>
          </p:cNvPr>
          <p:cNvSpPr txBox="1"/>
          <p:nvPr/>
        </p:nvSpPr>
        <p:spPr>
          <a:xfrm>
            <a:off x="495298" y="3353699"/>
            <a:ext cx="6910051" cy="707886"/>
          </a:xfrm>
          <a:prstGeom prst="rect">
            <a:avLst/>
          </a:prstGeom>
          <a:solidFill>
            <a:schemeClr val="bg1">
              <a:lumMod val="85000"/>
            </a:schemeClr>
          </a:solidFill>
        </p:spPr>
        <p:txBody>
          <a:bodyPr wrap="square" rtlCol="0">
            <a:spAutoFit/>
          </a:bodyPr>
          <a:lstStyle/>
          <a:p>
            <a:r>
              <a:rPr lang="en-GB" sz="4000" dirty="0">
                <a:latin typeface="Arial" panose="020B0604020202020204" pitchFamily="34" charset="0"/>
                <a:cs typeface="Arial" panose="020B0604020202020204" pitchFamily="34" charset="0"/>
              </a:rPr>
              <a:t>… broader definition of value</a:t>
            </a:r>
          </a:p>
        </p:txBody>
      </p:sp>
      <p:sp>
        <p:nvSpPr>
          <p:cNvPr id="16" name="TextBox 15">
            <a:extLst>
              <a:ext uri="{FF2B5EF4-FFF2-40B4-BE49-F238E27FC236}">
                <a16:creationId xmlns:a16="http://schemas.microsoft.com/office/drawing/2014/main" id="{831263B1-397D-1CC9-2031-0CED0AA01881}"/>
              </a:ext>
            </a:extLst>
          </p:cNvPr>
          <p:cNvSpPr txBox="1"/>
          <p:nvPr/>
        </p:nvSpPr>
        <p:spPr>
          <a:xfrm>
            <a:off x="495298" y="4177571"/>
            <a:ext cx="6910052" cy="584775"/>
          </a:xfrm>
          <a:prstGeom prst="rect">
            <a:avLst/>
          </a:prstGeom>
          <a:solidFill>
            <a:schemeClr val="bg1">
              <a:lumMod val="85000"/>
            </a:schemeClr>
          </a:solidFill>
        </p:spPr>
        <p:txBody>
          <a:bodyPr wrap="square" rtlCol="0">
            <a:spAutoFit/>
          </a:bodyPr>
          <a:lstStyle/>
          <a:p>
            <a:r>
              <a:rPr lang="en-GB" sz="3200" dirty="0">
                <a:latin typeface="Arial" panose="020B0604020202020204" pitchFamily="34" charset="0"/>
                <a:cs typeface="Arial" panose="020B0604020202020204" pitchFamily="34" charset="0"/>
              </a:rPr>
              <a:t>changes to the wellbeing (impacts)…</a:t>
            </a:r>
          </a:p>
        </p:txBody>
      </p:sp>
      <p:sp>
        <p:nvSpPr>
          <p:cNvPr id="17" name="TextBox 16">
            <a:extLst>
              <a:ext uri="{FF2B5EF4-FFF2-40B4-BE49-F238E27FC236}">
                <a16:creationId xmlns:a16="http://schemas.microsoft.com/office/drawing/2014/main" id="{9AF1A72D-6CAC-B460-9238-908846869FE2}"/>
              </a:ext>
            </a:extLst>
          </p:cNvPr>
          <p:cNvSpPr txBox="1"/>
          <p:nvPr/>
        </p:nvSpPr>
        <p:spPr>
          <a:xfrm>
            <a:off x="495298" y="4878332"/>
            <a:ext cx="6910051" cy="954107"/>
          </a:xfrm>
          <a:prstGeom prst="rect">
            <a:avLst/>
          </a:prstGeom>
          <a:solidFill>
            <a:schemeClr val="bg1">
              <a:lumMod val="85000"/>
            </a:schemeClr>
          </a:solidFill>
        </p:spPr>
        <p:txBody>
          <a:bodyPr wrap="square" rtlCol="0">
            <a:spAutoFit/>
          </a:bodyPr>
          <a:lstStyle/>
          <a:p>
            <a:r>
              <a:rPr lang="en-GB" sz="2800" dirty="0">
                <a:latin typeface="Arial" panose="020B0604020202020204" pitchFamily="34" charset="0"/>
                <a:cs typeface="Arial" panose="020B0604020202020204" pitchFamily="34" charset="0"/>
              </a:rPr>
              <a:t>… individuals, communities, wider city and environment</a:t>
            </a:r>
          </a:p>
        </p:txBody>
      </p:sp>
    </p:spTree>
    <p:extLst>
      <p:ext uri="{BB962C8B-B14F-4D97-AF65-F5344CB8AC3E}">
        <p14:creationId xmlns:p14="http://schemas.microsoft.com/office/powerpoint/2010/main" val="17082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C4C99-571F-5231-2F18-8C718EE95846}"/>
            </a:ext>
          </a:extLst>
        </p:cNvPr>
        <p:cNvGrpSpPr/>
        <p:nvPr/>
      </p:nvGrpSpPr>
      <p:grpSpPr>
        <a:xfrm>
          <a:off x="0" y="0"/>
          <a:ext cx="0" cy="0"/>
          <a:chOff x="0" y="0"/>
          <a:chExt cx="0" cy="0"/>
        </a:xfrm>
      </p:grpSpPr>
      <p:sp>
        <p:nvSpPr>
          <p:cNvPr id="4" name="Right Triangle 3">
            <a:extLst>
              <a:ext uri="{FF2B5EF4-FFF2-40B4-BE49-F238E27FC236}">
                <a16:creationId xmlns:a16="http://schemas.microsoft.com/office/drawing/2014/main" id="{80877C71-29A4-90EE-9C0E-1224BA4E81EE}"/>
              </a:ext>
            </a:extLst>
          </p:cNvPr>
          <p:cNvSpPr/>
          <p:nvPr/>
        </p:nvSpPr>
        <p:spPr>
          <a:xfrm flipH="1">
            <a:off x="8604700" y="5070700"/>
            <a:ext cx="3600000" cy="1800000"/>
          </a:xfrm>
          <a:prstGeom prst="rtTriangle">
            <a:avLst/>
          </a:prstGeom>
          <a:solidFill>
            <a:srgbClr val="A9C2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57" name="Group 1056">
            <a:extLst>
              <a:ext uri="{FF2B5EF4-FFF2-40B4-BE49-F238E27FC236}">
                <a16:creationId xmlns:a16="http://schemas.microsoft.com/office/drawing/2014/main" id="{DE2A210E-FC17-DF86-9944-73B3BD46BE41}"/>
              </a:ext>
            </a:extLst>
          </p:cNvPr>
          <p:cNvGrpSpPr/>
          <p:nvPr/>
        </p:nvGrpSpPr>
        <p:grpSpPr>
          <a:xfrm>
            <a:off x="22179" y="1532586"/>
            <a:ext cx="10104420" cy="10731349"/>
            <a:chOff x="-108451" y="1532586"/>
            <a:chExt cx="10104420" cy="10731349"/>
          </a:xfrm>
        </p:grpSpPr>
        <p:sp>
          <p:nvSpPr>
            <p:cNvPr id="1036" name="Block Arc 1035">
              <a:extLst>
                <a:ext uri="{FF2B5EF4-FFF2-40B4-BE49-F238E27FC236}">
                  <a16:creationId xmlns:a16="http://schemas.microsoft.com/office/drawing/2014/main" id="{C04A36E8-0FDA-19B3-B14B-70908B9FCEE9}"/>
                </a:ext>
              </a:extLst>
            </p:cNvPr>
            <p:cNvSpPr/>
            <p:nvPr/>
          </p:nvSpPr>
          <p:spPr>
            <a:xfrm>
              <a:off x="-108451" y="1532586"/>
              <a:ext cx="10104420" cy="10731349"/>
            </a:xfrm>
            <a:prstGeom prst="blockArc">
              <a:avLst>
                <a:gd name="adj1" fmla="val 10793121"/>
                <a:gd name="adj2" fmla="val 21589839"/>
                <a:gd name="adj3" fmla="val 5354"/>
              </a:avLst>
            </a:prstGeom>
            <a:solidFill>
              <a:schemeClr val="bg1"/>
            </a:solidFill>
            <a:ln w="57150">
              <a:solidFill>
                <a:srgbClr val="A9C2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37" name="TextBox 1036">
              <a:extLst>
                <a:ext uri="{FF2B5EF4-FFF2-40B4-BE49-F238E27FC236}">
                  <a16:creationId xmlns:a16="http://schemas.microsoft.com/office/drawing/2014/main" id="{9ACF7573-8C46-B240-04D6-DC1EB725D069}"/>
                </a:ext>
              </a:extLst>
            </p:cNvPr>
            <p:cNvSpPr txBox="1"/>
            <p:nvPr/>
          </p:nvSpPr>
          <p:spPr>
            <a:xfrm>
              <a:off x="3718971" y="1821768"/>
              <a:ext cx="2453287" cy="429339"/>
            </a:xfrm>
            <a:prstGeom prst="rect">
              <a:avLst/>
            </a:prstGeom>
            <a:noFill/>
          </p:spPr>
          <p:txBody>
            <a:bodyPr wrap="square" rtlCol="0">
              <a:prstTxWarp prst="textArchUp">
                <a:avLst>
                  <a:gd name="adj" fmla="val 10958268"/>
                </a:avLst>
              </a:prstTxWarp>
              <a:spAutoFit/>
            </a:bodyPr>
            <a:lstStyle/>
            <a:p>
              <a:pPr algn="ctr"/>
              <a:r>
                <a:rPr lang="en-GB" sz="2400" b="1" dirty="0">
                  <a:solidFill>
                    <a:srgbClr val="A9C215"/>
                  </a:solidFill>
                  <a:latin typeface="Arial" panose="020B0604020202020204" pitchFamily="34" charset="0"/>
                  <a:cs typeface="Arial" panose="020B0604020202020204" pitchFamily="34" charset="0"/>
                </a:rPr>
                <a:t>Environment</a:t>
              </a:r>
            </a:p>
          </p:txBody>
        </p:sp>
      </p:grpSp>
      <p:sp>
        <p:nvSpPr>
          <p:cNvPr id="2" name="Title 1">
            <a:extLst>
              <a:ext uri="{FF2B5EF4-FFF2-40B4-BE49-F238E27FC236}">
                <a16:creationId xmlns:a16="http://schemas.microsoft.com/office/drawing/2014/main" id="{E24A3A2E-2BB5-4268-96B8-094FCE824FDD}"/>
              </a:ext>
            </a:extLst>
          </p:cNvPr>
          <p:cNvSpPr>
            <a:spLocks noGrp="1"/>
          </p:cNvSpPr>
          <p:nvPr>
            <p:ph type="title"/>
          </p:nvPr>
        </p:nvSpPr>
        <p:spPr>
          <a:xfrm>
            <a:off x="495300" y="365126"/>
            <a:ext cx="10515600" cy="1031874"/>
          </a:xfrm>
        </p:spPr>
        <p:txBody>
          <a:bodyPr/>
          <a:lstStyle/>
          <a:p>
            <a:r>
              <a:rPr lang="en-GB" b="1" dirty="0">
                <a:solidFill>
                  <a:srgbClr val="3D3938"/>
                </a:solidFill>
                <a:latin typeface="Arial" panose="020B0604020202020204" pitchFamily="34" charset="0"/>
                <a:cs typeface="Arial" panose="020B0604020202020204" pitchFamily="34" charset="0"/>
              </a:rPr>
              <a:t>What does that mean?</a:t>
            </a:r>
          </a:p>
        </p:txBody>
      </p:sp>
      <p:pic>
        <p:nvPicPr>
          <p:cNvPr id="6" name="Content Placeholder 5" descr="A black and white sign with black text&#10;&#10;Description automatically generated">
            <a:extLst>
              <a:ext uri="{FF2B5EF4-FFF2-40B4-BE49-F238E27FC236}">
                <a16:creationId xmlns:a16="http://schemas.microsoft.com/office/drawing/2014/main" id="{7C17E62E-5965-89A0-E3CD-D7D3515AF16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70210" y="5905995"/>
            <a:ext cx="3600000" cy="1002805"/>
          </a:xfrm>
        </p:spPr>
      </p:pic>
      <p:cxnSp>
        <p:nvCxnSpPr>
          <p:cNvPr id="8" name="Straight Connector 7">
            <a:extLst>
              <a:ext uri="{FF2B5EF4-FFF2-40B4-BE49-F238E27FC236}">
                <a16:creationId xmlns:a16="http://schemas.microsoft.com/office/drawing/2014/main" id="{4658CC11-1CAB-A3F8-509F-CCF329756530}"/>
              </a:ext>
            </a:extLst>
          </p:cNvPr>
          <p:cNvCxnSpPr>
            <a:cxnSpLocks/>
          </p:cNvCxnSpPr>
          <p:nvPr/>
        </p:nvCxnSpPr>
        <p:spPr>
          <a:xfrm>
            <a:off x="625930" y="1397000"/>
            <a:ext cx="11417300" cy="0"/>
          </a:xfrm>
          <a:prstGeom prst="line">
            <a:avLst/>
          </a:prstGeom>
          <a:ln w="76200">
            <a:solidFill>
              <a:srgbClr val="3D3938"/>
            </a:solidFill>
          </a:ln>
        </p:spPr>
        <p:style>
          <a:lnRef idx="2">
            <a:schemeClr val="dk1"/>
          </a:lnRef>
          <a:fillRef idx="0">
            <a:schemeClr val="dk1"/>
          </a:fillRef>
          <a:effectRef idx="1">
            <a:schemeClr val="dk1"/>
          </a:effectRef>
          <a:fontRef idx="minor">
            <a:schemeClr val="tx1"/>
          </a:fontRef>
        </p:style>
      </p:cxnSp>
      <p:pic>
        <p:nvPicPr>
          <p:cNvPr id="5" name="Picture 4" descr="A house with different rooms and colors&#10;&#10;Description automatically generated with medium confidence">
            <a:extLst>
              <a:ext uri="{FF2B5EF4-FFF2-40B4-BE49-F238E27FC236}">
                <a16:creationId xmlns:a16="http://schemas.microsoft.com/office/drawing/2014/main" id="{F80B9FCD-2B5C-AC1C-4C2D-5379AEC3A360}"/>
              </a:ext>
            </a:extLst>
          </p:cNvPr>
          <p:cNvPicPr>
            <a:picLocks noChangeAspect="1"/>
          </p:cNvPicPr>
          <p:nvPr/>
        </p:nvPicPr>
        <p:blipFill>
          <a:blip r:embed="rId4">
            <a:extLst>
              <a:ext uri="{28A0092B-C50C-407E-A947-70E740481C1C}">
                <a14:useLocalDpi xmlns:a14="http://schemas.microsoft.com/office/drawing/2010/main" val="0"/>
              </a:ext>
            </a:extLst>
          </a:blip>
          <a:srcRect l="26605" t="24977" r="29063" b="36897"/>
          <a:stretch/>
        </p:blipFill>
        <p:spPr>
          <a:xfrm>
            <a:off x="3423956" y="4835660"/>
            <a:ext cx="3331999" cy="2022340"/>
          </a:xfrm>
          <a:prstGeom prst="rect">
            <a:avLst/>
          </a:prstGeom>
        </p:spPr>
      </p:pic>
      <p:sp>
        <p:nvSpPr>
          <p:cNvPr id="10" name="Block Arc 9">
            <a:extLst>
              <a:ext uri="{FF2B5EF4-FFF2-40B4-BE49-F238E27FC236}">
                <a16:creationId xmlns:a16="http://schemas.microsoft.com/office/drawing/2014/main" id="{84CD6332-6DCD-8F7E-4920-6EC06C084E8A}"/>
              </a:ext>
            </a:extLst>
          </p:cNvPr>
          <p:cNvSpPr/>
          <p:nvPr/>
        </p:nvSpPr>
        <p:spPr>
          <a:xfrm>
            <a:off x="2126737" y="3580331"/>
            <a:ext cx="5833512" cy="6645743"/>
          </a:xfrm>
          <a:prstGeom prst="blockArc">
            <a:avLst>
              <a:gd name="adj1" fmla="val 10800000"/>
              <a:gd name="adj2" fmla="val 21580612"/>
              <a:gd name="adj3" fmla="val 20909"/>
            </a:avLst>
          </a:prstGeom>
          <a:solidFill>
            <a:srgbClr val="FFFFFF"/>
          </a:solidFill>
          <a:ln w="57150">
            <a:solidFill>
              <a:srgbClr val="3D39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26" name="Group 25">
            <a:extLst>
              <a:ext uri="{FF2B5EF4-FFF2-40B4-BE49-F238E27FC236}">
                <a16:creationId xmlns:a16="http://schemas.microsoft.com/office/drawing/2014/main" id="{5ECC70B4-1EE1-BFCC-1FEB-07D0058B1A70}"/>
              </a:ext>
            </a:extLst>
          </p:cNvPr>
          <p:cNvGrpSpPr/>
          <p:nvPr/>
        </p:nvGrpSpPr>
        <p:grpSpPr>
          <a:xfrm>
            <a:off x="3321903" y="4635324"/>
            <a:ext cx="1812674" cy="1689409"/>
            <a:chOff x="3320596" y="3039414"/>
            <a:chExt cx="1812674" cy="1689409"/>
          </a:xfrm>
        </p:grpSpPr>
        <p:sp>
          <p:nvSpPr>
            <p:cNvPr id="23" name="Oval 22">
              <a:extLst>
                <a:ext uri="{FF2B5EF4-FFF2-40B4-BE49-F238E27FC236}">
                  <a16:creationId xmlns:a16="http://schemas.microsoft.com/office/drawing/2014/main" id="{2B6FC179-2FD3-2460-B351-4E8861D20E8D}"/>
                </a:ext>
              </a:extLst>
            </p:cNvPr>
            <p:cNvSpPr>
              <a:spLocks noChangeAspect="1"/>
            </p:cNvSpPr>
            <p:nvPr/>
          </p:nvSpPr>
          <p:spPr>
            <a:xfrm>
              <a:off x="3347381" y="3039414"/>
              <a:ext cx="1689409" cy="1689409"/>
            </a:xfrm>
            <a:prstGeom prst="ellipse">
              <a:avLst/>
            </a:prstGeom>
            <a:solidFill>
              <a:schemeClr val="bg1"/>
            </a:solidFill>
            <a:ln w="57150">
              <a:solidFill>
                <a:srgbClr val="3D39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Man with kid with solid fill">
              <a:extLst>
                <a:ext uri="{FF2B5EF4-FFF2-40B4-BE49-F238E27FC236}">
                  <a16:creationId xmlns:a16="http://schemas.microsoft.com/office/drawing/2014/main" id="{B97BC2AF-FB01-0C40-7F91-76D56EEF47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19479" y="3469549"/>
              <a:ext cx="713791" cy="713791"/>
            </a:xfrm>
            <a:prstGeom prst="rect">
              <a:avLst/>
            </a:prstGeom>
          </p:spPr>
        </p:pic>
        <p:pic>
          <p:nvPicPr>
            <p:cNvPr id="19" name="Graphic 18" descr="Group of men with solid fill">
              <a:extLst>
                <a:ext uri="{FF2B5EF4-FFF2-40B4-BE49-F238E27FC236}">
                  <a16:creationId xmlns:a16="http://schemas.microsoft.com/office/drawing/2014/main" id="{CE89385C-46A1-CDEC-0DF7-7324DE21446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35189" y="3112653"/>
              <a:ext cx="713792" cy="713792"/>
            </a:xfrm>
            <a:prstGeom prst="rect">
              <a:avLst/>
            </a:prstGeom>
          </p:spPr>
        </p:pic>
        <p:pic>
          <p:nvPicPr>
            <p:cNvPr id="21" name="Graphic 20" descr="Confused person with solid fill">
              <a:extLst>
                <a:ext uri="{FF2B5EF4-FFF2-40B4-BE49-F238E27FC236}">
                  <a16:creationId xmlns:a16="http://schemas.microsoft.com/office/drawing/2014/main" id="{B19E0A87-97A4-842A-61BB-A39A338B97A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20596" y="3573447"/>
              <a:ext cx="569986" cy="569986"/>
            </a:xfrm>
            <a:prstGeom prst="rect">
              <a:avLst/>
            </a:prstGeom>
          </p:spPr>
        </p:pic>
        <p:sp>
          <p:nvSpPr>
            <p:cNvPr id="22" name="TextBox 21">
              <a:extLst>
                <a:ext uri="{FF2B5EF4-FFF2-40B4-BE49-F238E27FC236}">
                  <a16:creationId xmlns:a16="http://schemas.microsoft.com/office/drawing/2014/main" id="{67D6BE74-1277-EA09-DBD6-F6512F11946A}"/>
                </a:ext>
              </a:extLst>
            </p:cNvPr>
            <p:cNvSpPr txBox="1"/>
            <p:nvPr/>
          </p:nvSpPr>
          <p:spPr>
            <a:xfrm>
              <a:off x="3701471" y="3804879"/>
              <a:ext cx="981228" cy="338554"/>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Tenants</a:t>
              </a:r>
            </a:p>
          </p:txBody>
        </p:sp>
        <p:pic>
          <p:nvPicPr>
            <p:cNvPr id="25" name="Graphic 24" descr="Man and woman with solid fill">
              <a:extLst>
                <a:ext uri="{FF2B5EF4-FFF2-40B4-BE49-F238E27FC236}">
                  <a16:creationId xmlns:a16="http://schemas.microsoft.com/office/drawing/2014/main" id="{954ED022-7D05-DA3C-739B-088A57103CC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843379" y="4042474"/>
              <a:ext cx="664782" cy="664782"/>
            </a:xfrm>
            <a:prstGeom prst="rect">
              <a:avLst/>
            </a:prstGeom>
          </p:spPr>
        </p:pic>
      </p:grpSp>
      <p:grpSp>
        <p:nvGrpSpPr>
          <p:cNvPr id="38" name="Group 37">
            <a:extLst>
              <a:ext uri="{FF2B5EF4-FFF2-40B4-BE49-F238E27FC236}">
                <a16:creationId xmlns:a16="http://schemas.microsoft.com/office/drawing/2014/main" id="{B2A064DC-9741-5170-211B-BBDCE934D77D}"/>
              </a:ext>
            </a:extLst>
          </p:cNvPr>
          <p:cNvGrpSpPr/>
          <p:nvPr/>
        </p:nvGrpSpPr>
        <p:grpSpPr>
          <a:xfrm>
            <a:off x="5915798" y="5166635"/>
            <a:ext cx="1478720" cy="1478720"/>
            <a:chOff x="4863436" y="3403431"/>
            <a:chExt cx="1478720" cy="1478720"/>
          </a:xfrm>
        </p:grpSpPr>
        <p:sp>
          <p:nvSpPr>
            <p:cNvPr id="28" name="Oval 27">
              <a:extLst>
                <a:ext uri="{FF2B5EF4-FFF2-40B4-BE49-F238E27FC236}">
                  <a16:creationId xmlns:a16="http://schemas.microsoft.com/office/drawing/2014/main" id="{BB9E2D79-AA8D-04F7-EEC6-4F5D451FDD6A}"/>
                </a:ext>
              </a:extLst>
            </p:cNvPr>
            <p:cNvSpPr>
              <a:spLocks noChangeAspect="1"/>
            </p:cNvSpPr>
            <p:nvPr/>
          </p:nvSpPr>
          <p:spPr>
            <a:xfrm>
              <a:off x="4863436" y="3403431"/>
              <a:ext cx="1478720" cy="1478720"/>
            </a:xfrm>
            <a:prstGeom prst="ellipse">
              <a:avLst/>
            </a:prstGeom>
            <a:solidFill>
              <a:schemeClr val="bg1"/>
            </a:solidFill>
            <a:ln w="57150">
              <a:solidFill>
                <a:srgbClr val="3D39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00F9611C-895E-D452-5A38-A7B900891C0D}"/>
                </a:ext>
              </a:extLst>
            </p:cNvPr>
            <p:cNvSpPr txBox="1"/>
            <p:nvPr/>
          </p:nvSpPr>
          <p:spPr>
            <a:xfrm>
              <a:off x="5008851" y="3983776"/>
              <a:ext cx="1234648" cy="338554"/>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Landlords</a:t>
              </a:r>
            </a:p>
          </p:txBody>
        </p:sp>
        <p:pic>
          <p:nvPicPr>
            <p:cNvPr id="35" name="Graphic 34" descr="Female Profile with solid fill">
              <a:extLst>
                <a:ext uri="{FF2B5EF4-FFF2-40B4-BE49-F238E27FC236}">
                  <a16:creationId xmlns:a16="http://schemas.microsoft.com/office/drawing/2014/main" id="{BED53C4C-3010-549F-662E-CF31B0D012D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191146" y="3518551"/>
              <a:ext cx="561954" cy="561954"/>
            </a:xfrm>
            <a:prstGeom prst="rect">
              <a:avLst/>
            </a:prstGeom>
          </p:spPr>
        </p:pic>
        <p:pic>
          <p:nvPicPr>
            <p:cNvPr id="37" name="Graphic 36" descr="Male profile with solid fill">
              <a:extLst>
                <a:ext uri="{FF2B5EF4-FFF2-40B4-BE49-F238E27FC236}">
                  <a16:creationId xmlns:a16="http://schemas.microsoft.com/office/drawing/2014/main" id="{DC49F1E3-BC5C-CEA8-304F-2EEF15F3103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545243" y="4195603"/>
              <a:ext cx="541298" cy="541298"/>
            </a:xfrm>
            <a:prstGeom prst="rect">
              <a:avLst/>
            </a:prstGeom>
          </p:spPr>
        </p:pic>
      </p:grpSp>
      <p:pic>
        <p:nvPicPr>
          <p:cNvPr id="43" name="Graphic 42" descr="Briefcase outline">
            <a:extLst>
              <a:ext uri="{FF2B5EF4-FFF2-40B4-BE49-F238E27FC236}">
                <a16:creationId xmlns:a16="http://schemas.microsoft.com/office/drawing/2014/main" id="{33DE9ABC-6580-C482-CAE4-293AEFAED58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038096" y="3990566"/>
            <a:ext cx="717997" cy="717997"/>
          </a:xfrm>
          <a:prstGeom prst="rect">
            <a:avLst/>
          </a:prstGeom>
        </p:spPr>
      </p:pic>
      <p:pic>
        <p:nvPicPr>
          <p:cNvPr id="45" name="Graphic 44" descr="Work from home desk outline">
            <a:extLst>
              <a:ext uri="{FF2B5EF4-FFF2-40B4-BE49-F238E27FC236}">
                <a16:creationId xmlns:a16="http://schemas.microsoft.com/office/drawing/2014/main" id="{9F36A296-87D4-790A-F5AE-6A6734E40DEA}"/>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706994" y="3893374"/>
            <a:ext cx="713792" cy="713792"/>
          </a:xfrm>
          <a:prstGeom prst="rect">
            <a:avLst/>
          </a:prstGeom>
        </p:spPr>
      </p:pic>
      <p:pic>
        <p:nvPicPr>
          <p:cNvPr id="47" name="Graphic 46" descr="Upward trend with solid fill">
            <a:extLst>
              <a:ext uri="{FF2B5EF4-FFF2-40B4-BE49-F238E27FC236}">
                <a16:creationId xmlns:a16="http://schemas.microsoft.com/office/drawing/2014/main" id="{A69ABEC6-6F4B-D7BD-8C60-E1A3DF97A6A4}"/>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028373" y="4349564"/>
            <a:ext cx="736242" cy="736242"/>
          </a:xfrm>
          <a:prstGeom prst="rect">
            <a:avLst/>
          </a:prstGeom>
        </p:spPr>
      </p:pic>
      <p:pic>
        <p:nvPicPr>
          <p:cNvPr id="49" name="Graphic 48" descr="Question Mark with solid fill">
            <a:extLst>
              <a:ext uri="{FF2B5EF4-FFF2-40B4-BE49-F238E27FC236}">
                <a16:creationId xmlns:a16="http://schemas.microsoft.com/office/drawing/2014/main" id="{EE7D3BE2-6148-9E61-6723-DF3FB2F3B3AC}"/>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7292474" y="6085533"/>
            <a:ext cx="640651" cy="640651"/>
          </a:xfrm>
          <a:prstGeom prst="rect">
            <a:avLst/>
          </a:prstGeom>
        </p:spPr>
      </p:pic>
      <p:pic>
        <p:nvPicPr>
          <p:cNvPr id="50" name="Graphic 49" descr="Question Mark with solid fill">
            <a:extLst>
              <a:ext uri="{FF2B5EF4-FFF2-40B4-BE49-F238E27FC236}">
                <a16:creationId xmlns:a16="http://schemas.microsoft.com/office/drawing/2014/main" id="{FBCE8B0C-08DE-1106-3FE6-5298D7D0B226}"/>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656992" y="5065459"/>
            <a:ext cx="640651" cy="640651"/>
          </a:xfrm>
          <a:prstGeom prst="rect">
            <a:avLst/>
          </a:prstGeom>
        </p:spPr>
      </p:pic>
      <p:grpSp>
        <p:nvGrpSpPr>
          <p:cNvPr id="1054" name="Group 1053">
            <a:extLst>
              <a:ext uri="{FF2B5EF4-FFF2-40B4-BE49-F238E27FC236}">
                <a16:creationId xmlns:a16="http://schemas.microsoft.com/office/drawing/2014/main" id="{4B1948CB-E9F0-E034-57FC-9231F3F2C18F}"/>
              </a:ext>
            </a:extLst>
          </p:cNvPr>
          <p:cNvGrpSpPr/>
          <p:nvPr/>
        </p:nvGrpSpPr>
        <p:grpSpPr>
          <a:xfrm>
            <a:off x="1327813" y="2768960"/>
            <a:ext cx="7469746" cy="8382970"/>
            <a:chOff x="1236372" y="2768960"/>
            <a:chExt cx="7469746" cy="8382970"/>
          </a:xfrm>
        </p:grpSpPr>
        <p:sp>
          <p:nvSpPr>
            <p:cNvPr id="51" name="Block Arc 50">
              <a:extLst>
                <a:ext uri="{FF2B5EF4-FFF2-40B4-BE49-F238E27FC236}">
                  <a16:creationId xmlns:a16="http://schemas.microsoft.com/office/drawing/2014/main" id="{A5AB93D3-5AE3-176A-2B0A-FDB9C2A3DD66}"/>
                </a:ext>
              </a:extLst>
            </p:cNvPr>
            <p:cNvSpPr/>
            <p:nvPr/>
          </p:nvSpPr>
          <p:spPr>
            <a:xfrm>
              <a:off x="1236372" y="2768960"/>
              <a:ext cx="7469746" cy="8382970"/>
            </a:xfrm>
            <a:prstGeom prst="blockArc">
              <a:avLst>
                <a:gd name="adj1" fmla="val 10872675"/>
                <a:gd name="adj2" fmla="val 21509395"/>
                <a:gd name="adj3" fmla="val 10993"/>
              </a:avLst>
            </a:prstGeom>
            <a:solidFill>
              <a:srgbClr val="A9C215"/>
            </a:solidFill>
            <a:ln w="57150">
              <a:solidFill>
                <a:srgbClr val="3D39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2" name="TextBox 51">
              <a:extLst>
                <a:ext uri="{FF2B5EF4-FFF2-40B4-BE49-F238E27FC236}">
                  <a16:creationId xmlns:a16="http://schemas.microsoft.com/office/drawing/2014/main" id="{A2592521-9BCE-5D16-A253-E7214C169A62}"/>
                </a:ext>
              </a:extLst>
            </p:cNvPr>
            <p:cNvSpPr txBox="1"/>
            <p:nvPr/>
          </p:nvSpPr>
          <p:spPr>
            <a:xfrm>
              <a:off x="4096967" y="3185195"/>
              <a:ext cx="1822721" cy="400110"/>
            </a:xfrm>
            <a:prstGeom prst="rect">
              <a:avLst/>
            </a:prstGeom>
            <a:noFill/>
          </p:spPr>
          <p:txBody>
            <a:bodyPr wrap="square" rtlCol="0">
              <a:prstTxWarp prst="textArchUp">
                <a:avLst/>
              </a:prstTxWarp>
              <a:spAutoFit/>
            </a:bodyPr>
            <a:lstStyle/>
            <a:p>
              <a:pPr algn="ctr"/>
              <a:r>
                <a:rPr lang="en-GB" sz="2000" b="1" dirty="0">
                  <a:latin typeface="Arial" panose="020B0604020202020204" pitchFamily="34" charset="0"/>
                  <a:cs typeface="Arial" panose="020B0604020202020204" pitchFamily="34" charset="0"/>
                </a:rPr>
                <a:t>Communities</a:t>
              </a:r>
            </a:p>
          </p:txBody>
        </p:sp>
      </p:grpSp>
      <p:pic>
        <p:nvPicPr>
          <p:cNvPr id="56" name="Graphic 55" descr="Garbage outline">
            <a:extLst>
              <a:ext uri="{FF2B5EF4-FFF2-40B4-BE49-F238E27FC236}">
                <a16:creationId xmlns:a16="http://schemas.microsoft.com/office/drawing/2014/main" id="{841A55FD-4B5E-E55D-D5F7-CCFB5F30EA97}"/>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3020980" y="3454898"/>
            <a:ext cx="616604" cy="616604"/>
          </a:xfrm>
          <a:prstGeom prst="rect">
            <a:avLst/>
          </a:prstGeom>
        </p:spPr>
      </p:pic>
      <p:grpSp>
        <p:nvGrpSpPr>
          <p:cNvPr id="1056" name="Group 1055">
            <a:extLst>
              <a:ext uri="{FF2B5EF4-FFF2-40B4-BE49-F238E27FC236}">
                <a16:creationId xmlns:a16="http://schemas.microsoft.com/office/drawing/2014/main" id="{9C728F82-8AD1-0588-81FC-A495B1CE32CF}"/>
              </a:ext>
            </a:extLst>
          </p:cNvPr>
          <p:cNvGrpSpPr/>
          <p:nvPr/>
        </p:nvGrpSpPr>
        <p:grpSpPr>
          <a:xfrm>
            <a:off x="576174" y="2036437"/>
            <a:ext cx="8996430" cy="9626615"/>
            <a:chOff x="456663" y="2044692"/>
            <a:chExt cx="8996430" cy="9626615"/>
          </a:xfrm>
        </p:grpSpPr>
        <p:sp>
          <p:nvSpPr>
            <p:cNvPr id="63" name="Block Arc 62">
              <a:extLst>
                <a:ext uri="{FF2B5EF4-FFF2-40B4-BE49-F238E27FC236}">
                  <a16:creationId xmlns:a16="http://schemas.microsoft.com/office/drawing/2014/main" id="{C1E168F8-89A1-53A9-AA18-2F279C28AB43}"/>
                </a:ext>
              </a:extLst>
            </p:cNvPr>
            <p:cNvSpPr/>
            <p:nvPr/>
          </p:nvSpPr>
          <p:spPr>
            <a:xfrm>
              <a:off x="456663" y="2044692"/>
              <a:ext cx="8996430" cy="9626615"/>
            </a:xfrm>
            <a:prstGeom prst="blockArc">
              <a:avLst>
                <a:gd name="adj1" fmla="val 10775097"/>
                <a:gd name="adj2" fmla="val 9802"/>
                <a:gd name="adj3" fmla="val 8882"/>
              </a:avLst>
            </a:prstGeom>
            <a:solidFill>
              <a:srgbClr val="3D3938"/>
            </a:solidFill>
            <a:ln w="57150">
              <a:solidFill>
                <a:srgbClr val="3D39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24" name="TextBox 1023">
              <a:extLst>
                <a:ext uri="{FF2B5EF4-FFF2-40B4-BE49-F238E27FC236}">
                  <a16:creationId xmlns:a16="http://schemas.microsoft.com/office/drawing/2014/main" id="{1C86148E-7526-0A8D-8DC9-0F66FE472434}"/>
                </a:ext>
              </a:extLst>
            </p:cNvPr>
            <p:cNvSpPr txBox="1"/>
            <p:nvPr/>
          </p:nvSpPr>
          <p:spPr>
            <a:xfrm>
              <a:off x="4107862" y="2398571"/>
              <a:ext cx="1822721" cy="400110"/>
            </a:xfrm>
            <a:prstGeom prst="rect">
              <a:avLst/>
            </a:prstGeom>
            <a:noFill/>
          </p:spPr>
          <p:txBody>
            <a:bodyPr wrap="square" rtlCol="0">
              <a:prstTxWarp prst="textArchUp">
                <a:avLst/>
              </a:prstTxWarp>
              <a:spAutoFit/>
            </a:bodyPr>
            <a:lstStyle/>
            <a:p>
              <a:pPr algn="ctr"/>
              <a:r>
                <a:rPr lang="en-GB" sz="2400" b="1" dirty="0">
                  <a:solidFill>
                    <a:schemeClr val="bg1"/>
                  </a:solidFill>
                  <a:latin typeface="Arial" panose="020B0604020202020204" pitchFamily="34" charset="0"/>
                  <a:cs typeface="Arial" panose="020B0604020202020204" pitchFamily="34" charset="0"/>
                </a:rPr>
                <a:t>Wider city</a:t>
              </a:r>
            </a:p>
          </p:txBody>
        </p:sp>
      </p:grpSp>
      <p:pic>
        <p:nvPicPr>
          <p:cNvPr id="1027" name="Graphic 1026" descr="Heart with pulse outline">
            <a:extLst>
              <a:ext uri="{FF2B5EF4-FFF2-40B4-BE49-F238E27FC236}">
                <a16:creationId xmlns:a16="http://schemas.microsoft.com/office/drawing/2014/main" id="{41BE4AC0-9874-D767-FC3C-7087CC871926}"/>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2420896" y="5905995"/>
            <a:ext cx="914400" cy="914400"/>
          </a:xfrm>
          <a:prstGeom prst="rect">
            <a:avLst/>
          </a:prstGeom>
        </p:spPr>
      </p:pic>
      <p:pic>
        <p:nvPicPr>
          <p:cNvPr id="1029" name="Graphic 1028" descr="Graduation cap outline">
            <a:extLst>
              <a:ext uri="{FF2B5EF4-FFF2-40B4-BE49-F238E27FC236}">
                <a16:creationId xmlns:a16="http://schemas.microsoft.com/office/drawing/2014/main" id="{03B0A0C3-D359-9020-F1F6-393EB3B9590C}"/>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816043" y="3277669"/>
            <a:ext cx="855256" cy="855256"/>
          </a:xfrm>
          <a:prstGeom prst="rect">
            <a:avLst/>
          </a:prstGeom>
        </p:spPr>
      </p:pic>
      <p:pic>
        <p:nvPicPr>
          <p:cNvPr id="1033" name="Graphic 1032" descr="Siren outline">
            <a:extLst>
              <a:ext uri="{FF2B5EF4-FFF2-40B4-BE49-F238E27FC236}">
                <a16:creationId xmlns:a16="http://schemas.microsoft.com/office/drawing/2014/main" id="{BD1A78B5-5DFB-532B-1117-EE8E338E383E}"/>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6879267" y="2659671"/>
            <a:ext cx="712411" cy="712411"/>
          </a:xfrm>
          <a:prstGeom prst="rect">
            <a:avLst/>
          </a:prstGeom>
        </p:spPr>
      </p:pic>
      <p:pic>
        <p:nvPicPr>
          <p:cNvPr id="1035" name="Graphic 1034" descr="Meeting outline">
            <a:extLst>
              <a:ext uri="{FF2B5EF4-FFF2-40B4-BE49-F238E27FC236}">
                <a16:creationId xmlns:a16="http://schemas.microsoft.com/office/drawing/2014/main" id="{4CCF3A6A-7418-93ED-C5CA-9F2069F29EF8}"/>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8431936" y="4498023"/>
            <a:ext cx="675274" cy="675274"/>
          </a:xfrm>
          <a:prstGeom prst="rect">
            <a:avLst/>
          </a:prstGeom>
        </p:spPr>
      </p:pic>
      <p:pic>
        <p:nvPicPr>
          <p:cNvPr id="1039" name="Graphic 1038" descr="Question Mark with solid fill">
            <a:extLst>
              <a:ext uri="{FF2B5EF4-FFF2-40B4-BE49-F238E27FC236}">
                <a16:creationId xmlns:a16="http://schemas.microsoft.com/office/drawing/2014/main" id="{9B7326C1-6541-47F3-F42C-DD2D8D6F7C40}"/>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3066009" y="2490137"/>
            <a:ext cx="640651" cy="640651"/>
          </a:xfrm>
          <a:prstGeom prst="rect">
            <a:avLst/>
          </a:prstGeom>
        </p:spPr>
      </p:pic>
      <p:pic>
        <p:nvPicPr>
          <p:cNvPr id="1040" name="Graphic 1039" descr="Question Mark with solid fill">
            <a:extLst>
              <a:ext uri="{FF2B5EF4-FFF2-40B4-BE49-F238E27FC236}">
                <a16:creationId xmlns:a16="http://schemas.microsoft.com/office/drawing/2014/main" id="{933D0B18-BFDB-A8CE-56E7-19F1FF7BCAD0}"/>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8842950" y="5982840"/>
            <a:ext cx="640651" cy="640651"/>
          </a:xfrm>
          <a:prstGeom prst="rect">
            <a:avLst/>
          </a:prstGeom>
        </p:spPr>
      </p:pic>
      <p:pic>
        <p:nvPicPr>
          <p:cNvPr id="1049" name="Graphic 1048" descr="Lock outline">
            <a:extLst>
              <a:ext uri="{FF2B5EF4-FFF2-40B4-BE49-F238E27FC236}">
                <a16:creationId xmlns:a16="http://schemas.microsoft.com/office/drawing/2014/main" id="{C4D8A8F3-7147-FFD4-7393-E82BEFD191DE}"/>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1873330" y="4504986"/>
            <a:ext cx="808221" cy="808221"/>
          </a:xfrm>
          <a:prstGeom prst="rect">
            <a:avLst/>
          </a:prstGeom>
        </p:spPr>
      </p:pic>
      <p:pic>
        <p:nvPicPr>
          <p:cNvPr id="1050" name="Graphic 1049" descr="Question Mark with solid fill">
            <a:extLst>
              <a:ext uri="{FF2B5EF4-FFF2-40B4-BE49-F238E27FC236}">
                <a16:creationId xmlns:a16="http://schemas.microsoft.com/office/drawing/2014/main" id="{CFD37446-289D-6DF2-3E28-05E4C17DB515}"/>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521686" y="5823936"/>
            <a:ext cx="640651" cy="640651"/>
          </a:xfrm>
          <a:prstGeom prst="rect">
            <a:avLst/>
          </a:prstGeom>
        </p:spPr>
      </p:pic>
      <p:grpSp>
        <p:nvGrpSpPr>
          <p:cNvPr id="1055" name="Group 1054">
            <a:extLst>
              <a:ext uri="{FF2B5EF4-FFF2-40B4-BE49-F238E27FC236}">
                <a16:creationId xmlns:a16="http://schemas.microsoft.com/office/drawing/2014/main" id="{0969141E-DCE2-68E6-D68F-B3074BCADD7C}"/>
              </a:ext>
            </a:extLst>
          </p:cNvPr>
          <p:cNvGrpSpPr/>
          <p:nvPr/>
        </p:nvGrpSpPr>
        <p:grpSpPr>
          <a:xfrm>
            <a:off x="7071731" y="3954960"/>
            <a:ext cx="1057278" cy="986904"/>
            <a:chOff x="6722089" y="3703057"/>
            <a:chExt cx="1057278" cy="986904"/>
          </a:xfrm>
        </p:grpSpPr>
        <p:pic>
          <p:nvPicPr>
            <p:cNvPr id="1044" name="Graphic 1043" descr="Home outline">
              <a:extLst>
                <a:ext uri="{FF2B5EF4-FFF2-40B4-BE49-F238E27FC236}">
                  <a16:creationId xmlns:a16="http://schemas.microsoft.com/office/drawing/2014/main" id="{75CCB0CB-7B34-590A-D7C1-0BFC39F4B63D}"/>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6722089" y="3703057"/>
              <a:ext cx="674525" cy="674525"/>
            </a:xfrm>
            <a:prstGeom prst="rect">
              <a:avLst/>
            </a:prstGeom>
          </p:spPr>
        </p:pic>
        <p:pic>
          <p:nvPicPr>
            <p:cNvPr id="1051" name="Graphic 1050" descr="Home outline">
              <a:extLst>
                <a:ext uri="{FF2B5EF4-FFF2-40B4-BE49-F238E27FC236}">
                  <a16:creationId xmlns:a16="http://schemas.microsoft.com/office/drawing/2014/main" id="{737D5C5B-B5F1-35D5-FD76-DBA21897BA1E}"/>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7104842" y="4015436"/>
              <a:ext cx="674525" cy="674525"/>
            </a:xfrm>
            <a:prstGeom prst="rect">
              <a:avLst/>
            </a:prstGeom>
          </p:spPr>
        </p:pic>
      </p:grpSp>
      <p:pic>
        <p:nvPicPr>
          <p:cNvPr id="1053" name="Graphic 1052" descr="Cycle with people outline">
            <a:extLst>
              <a:ext uri="{FF2B5EF4-FFF2-40B4-BE49-F238E27FC236}">
                <a16:creationId xmlns:a16="http://schemas.microsoft.com/office/drawing/2014/main" id="{EE0D18C7-A504-3184-E501-9717EDB383FB}"/>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7842874" y="5341995"/>
            <a:ext cx="914400" cy="914400"/>
          </a:xfrm>
          <a:prstGeom prst="rect">
            <a:avLst/>
          </a:prstGeom>
        </p:spPr>
      </p:pic>
      <p:pic>
        <p:nvPicPr>
          <p:cNvPr id="41" name="Graphic 40" descr="Medical outline">
            <a:extLst>
              <a:ext uri="{FF2B5EF4-FFF2-40B4-BE49-F238E27FC236}">
                <a16:creationId xmlns:a16="http://schemas.microsoft.com/office/drawing/2014/main" id="{45DB5B85-662D-C6C6-C3C3-654B4AEEF5A1}"/>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841878" y="5007481"/>
            <a:ext cx="771769" cy="771769"/>
          </a:xfrm>
          <a:prstGeom prst="rect">
            <a:avLst/>
          </a:prstGeom>
        </p:spPr>
      </p:pic>
      <p:pic>
        <p:nvPicPr>
          <p:cNvPr id="1058" name="Graphic 1057" descr="Question Mark with solid fill">
            <a:extLst>
              <a:ext uri="{FF2B5EF4-FFF2-40B4-BE49-F238E27FC236}">
                <a16:creationId xmlns:a16="http://schemas.microsoft.com/office/drawing/2014/main" id="{3E2108DD-EC7D-F2A2-2120-B13B7E8F8DC6}"/>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6194462" y="3269153"/>
            <a:ext cx="640651" cy="640651"/>
          </a:xfrm>
          <a:prstGeom prst="rect">
            <a:avLst/>
          </a:prstGeom>
        </p:spPr>
      </p:pic>
    </p:spTree>
    <p:extLst>
      <p:ext uri="{BB962C8B-B14F-4D97-AF65-F5344CB8AC3E}">
        <p14:creationId xmlns:p14="http://schemas.microsoft.com/office/powerpoint/2010/main" val="222691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3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500"/>
                                  </p:stCondLst>
                                  <p:childTnLst>
                                    <p:set>
                                      <p:cBhvr>
                                        <p:cTn id="16" dur="1" fill="hold">
                                          <p:stCondLst>
                                            <p:cond delay="0"/>
                                          </p:stCondLst>
                                        </p:cTn>
                                        <p:tgtEl>
                                          <p:spTgt spid="1027"/>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nodeType="afterEffect">
                                  <p:stCondLst>
                                    <p:cond delay="500"/>
                                  </p:stCondLst>
                                  <p:childTnLst>
                                    <p:set>
                                      <p:cBhvr>
                                        <p:cTn id="19" dur="1" fill="hold">
                                          <p:stCondLst>
                                            <p:cond delay="0"/>
                                          </p:stCondLst>
                                        </p:cTn>
                                        <p:tgtEl>
                                          <p:spTgt spid="45"/>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nodeType="afterEffect">
                                  <p:stCondLst>
                                    <p:cond delay="500"/>
                                  </p:stCondLst>
                                  <p:childTnLst>
                                    <p:set>
                                      <p:cBhvr>
                                        <p:cTn id="22" dur="1" fill="hold">
                                          <p:stCondLst>
                                            <p:cond delay="0"/>
                                          </p:stCondLst>
                                        </p:cTn>
                                        <p:tgtEl>
                                          <p:spTgt spid="43"/>
                                        </p:tgtEl>
                                        <p:attrNameLst>
                                          <p:attrName>style.visibility</p:attrName>
                                        </p:attrNameLst>
                                      </p:cBhvr>
                                      <p:to>
                                        <p:strVal val="visible"/>
                                      </p:to>
                                    </p:set>
                                  </p:childTnLst>
                                </p:cTn>
                              </p:par>
                            </p:childTnLst>
                          </p:cTn>
                        </p:par>
                        <p:par>
                          <p:cTn id="23" fill="hold">
                            <p:stCondLst>
                              <p:cond delay="1500"/>
                            </p:stCondLst>
                            <p:childTnLst>
                              <p:par>
                                <p:cTn id="24" presetID="1" presetClass="entr" presetSubtype="0" fill="hold" nodeType="afterEffect">
                                  <p:stCondLst>
                                    <p:cond delay="500"/>
                                  </p:stCondLst>
                                  <p:childTnLst>
                                    <p:set>
                                      <p:cBhvr>
                                        <p:cTn id="25" dur="1" fill="hold">
                                          <p:stCondLst>
                                            <p:cond delay="0"/>
                                          </p:stCondLst>
                                        </p:cTn>
                                        <p:tgtEl>
                                          <p:spTgt spid="47"/>
                                        </p:tgtEl>
                                        <p:attrNameLst>
                                          <p:attrName>style.visibility</p:attrName>
                                        </p:attrNameLst>
                                      </p:cBhvr>
                                      <p:to>
                                        <p:strVal val="visible"/>
                                      </p:to>
                                    </p:set>
                                  </p:childTnLst>
                                </p:cTn>
                              </p:par>
                            </p:childTnLst>
                          </p:cTn>
                        </p:par>
                        <p:par>
                          <p:cTn id="26" fill="hold">
                            <p:stCondLst>
                              <p:cond delay="2000"/>
                            </p:stCondLst>
                            <p:childTnLst>
                              <p:par>
                                <p:cTn id="27" presetID="1" presetClass="entr" presetSubtype="0" fill="hold" nodeType="afterEffect">
                                  <p:stCondLst>
                                    <p:cond delay="500"/>
                                  </p:stCondLst>
                                  <p:childTnLst>
                                    <p:set>
                                      <p:cBhvr>
                                        <p:cTn id="28" dur="1" fill="hold">
                                          <p:stCondLst>
                                            <p:cond delay="0"/>
                                          </p:stCondLst>
                                        </p:cTn>
                                        <p:tgtEl>
                                          <p:spTgt spid="50"/>
                                        </p:tgtEl>
                                        <p:attrNameLst>
                                          <p:attrName>style.visibility</p:attrName>
                                        </p:attrNameLst>
                                      </p:cBhvr>
                                      <p:to>
                                        <p:strVal val="visible"/>
                                      </p:to>
                                    </p:set>
                                  </p:childTnLst>
                                </p:cTn>
                              </p:par>
                            </p:childTnLst>
                          </p:cTn>
                        </p:par>
                        <p:par>
                          <p:cTn id="29" fill="hold">
                            <p:stCondLst>
                              <p:cond delay="2500"/>
                            </p:stCondLst>
                            <p:childTnLst>
                              <p:par>
                                <p:cTn id="30" presetID="1" presetClass="entr" presetSubtype="0" fill="hold" nodeType="afterEffect">
                                  <p:stCondLst>
                                    <p:cond delay="500"/>
                                  </p:stCondLst>
                                  <p:childTnLst>
                                    <p:set>
                                      <p:cBhvr>
                                        <p:cTn id="31" dur="1" fill="hold">
                                          <p:stCondLst>
                                            <p:cond delay="0"/>
                                          </p:stCondLst>
                                        </p:cTn>
                                        <p:tgtEl>
                                          <p:spTgt spid="4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054"/>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500"/>
                                  </p:stCondLst>
                                  <p:childTnLst>
                                    <p:set>
                                      <p:cBhvr>
                                        <p:cTn id="38" dur="1" fill="hold">
                                          <p:stCondLst>
                                            <p:cond delay="0"/>
                                          </p:stCondLst>
                                        </p:cTn>
                                        <p:tgtEl>
                                          <p:spTgt spid="1049"/>
                                        </p:tgtEl>
                                        <p:attrNameLst>
                                          <p:attrName>style.visibility</p:attrName>
                                        </p:attrNameLst>
                                      </p:cBhvr>
                                      <p:to>
                                        <p:strVal val="visible"/>
                                      </p:to>
                                    </p:set>
                                  </p:childTnLst>
                                </p:cTn>
                              </p:par>
                            </p:childTnLst>
                          </p:cTn>
                        </p:par>
                        <p:par>
                          <p:cTn id="39" fill="hold">
                            <p:stCondLst>
                              <p:cond delay="500"/>
                            </p:stCondLst>
                            <p:childTnLst>
                              <p:par>
                                <p:cTn id="40" presetID="1" presetClass="entr" presetSubtype="0" fill="hold" nodeType="afterEffect">
                                  <p:stCondLst>
                                    <p:cond delay="500"/>
                                  </p:stCondLst>
                                  <p:childTnLst>
                                    <p:set>
                                      <p:cBhvr>
                                        <p:cTn id="41" dur="1" fill="hold">
                                          <p:stCondLst>
                                            <p:cond delay="0"/>
                                          </p:stCondLst>
                                        </p:cTn>
                                        <p:tgtEl>
                                          <p:spTgt spid="56"/>
                                        </p:tgtEl>
                                        <p:attrNameLst>
                                          <p:attrName>style.visibility</p:attrName>
                                        </p:attrNameLst>
                                      </p:cBhvr>
                                      <p:to>
                                        <p:strVal val="visible"/>
                                      </p:to>
                                    </p:set>
                                  </p:childTnLst>
                                </p:cTn>
                              </p:par>
                            </p:childTnLst>
                          </p:cTn>
                        </p:par>
                        <p:par>
                          <p:cTn id="42" fill="hold">
                            <p:stCondLst>
                              <p:cond delay="1000"/>
                            </p:stCondLst>
                            <p:childTnLst>
                              <p:par>
                                <p:cTn id="43" presetID="1" presetClass="entr" presetSubtype="0" fill="hold" nodeType="afterEffect">
                                  <p:stCondLst>
                                    <p:cond delay="500"/>
                                  </p:stCondLst>
                                  <p:childTnLst>
                                    <p:set>
                                      <p:cBhvr>
                                        <p:cTn id="44" dur="1" fill="hold">
                                          <p:stCondLst>
                                            <p:cond delay="0"/>
                                          </p:stCondLst>
                                        </p:cTn>
                                        <p:tgtEl>
                                          <p:spTgt spid="1055"/>
                                        </p:tgtEl>
                                        <p:attrNameLst>
                                          <p:attrName>style.visibility</p:attrName>
                                        </p:attrNameLst>
                                      </p:cBhvr>
                                      <p:to>
                                        <p:strVal val="visible"/>
                                      </p:to>
                                    </p:set>
                                  </p:childTnLst>
                                </p:cTn>
                              </p:par>
                            </p:childTnLst>
                          </p:cTn>
                        </p:par>
                        <p:par>
                          <p:cTn id="45" fill="hold">
                            <p:stCondLst>
                              <p:cond delay="1500"/>
                            </p:stCondLst>
                            <p:childTnLst>
                              <p:par>
                                <p:cTn id="46" presetID="1" presetClass="entr" presetSubtype="0" fill="hold" nodeType="afterEffect">
                                  <p:stCondLst>
                                    <p:cond delay="500"/>
                                  </p:stCondLst>
                                  <p:childTnLst>
                                    <p:set>
                                      <p:cBhvr>
                                        <p:cTn id="47" dur="1" fill="hold">
                                          <p:stCondLst>
                                            <p:cond delay="0"/>
                                          </p:stCondLst>
                                        </p:cTn>
                                        <p:tgtEl>
                                          <p:spTgt spid="1053"/>
                                        </p:tgtEl>
                                        <p:attrNameLst>
                                          <p:attrName>style.visibility</p:attrName>
                                        </p:attrNameLst>
                                      </p:cBhvr>
                                      <p:to>
                                        <p:strVal val="visible"/>
                                      </p:to>
                                    </p:set>
                                  </p:childTnLst>
                                </p:cTn>
                              </p:par>
                            </p:childTnLst>
                          </p:cTn>
                        </p:par>
                        <p:par>
                          <p:cTn id="48" fill="hold">
                            <p:stCondLst>
                              <p:cond delay="2000"/>
                            </p:stCondLst>
                            <p:childTnLst>
                              <p:par>
                                <p:cTn id="49" presetID="1" presetClass="entr" presetSubtype="0" fill="hold" nodeType="afterEffect">
                                  <p:stCondLst>
                                    <p:cond delay="500"/>
                                  </p:stCondLst>
                                  <p:childTnLst>
                                    <p:set>
                                      <p:cBhvr>
                                        <p:cTn id="50" dur="1" fill="hold">
                                          <p:stCondLst>
                                            <p:cond delay="0"/>
                                          </p:stCondLst>
                                        </p:cTn>
                                        <p:tgtEl>
                                          <p:spTgt spid="1050"/>
                                        </p:tgtEl>
                                        <p:attrNameLst>
                                          <p:attrName>style.visibility</p:attrName>
                                        </p:attrNameLst>
                                      </p:cBhvr>
                                      <p:to>
                                        <p:strVal val="visible"/>
                                      </p:to>
                                    </p:set>
                                  </p:childTnLst>
                                </p:cTn>
                              </p:par>
                            </p:childTnLst>
                          </p:cTn>
                        </p:par>
                        <p:par>
                          <p:cTn id="51" fill="hold">
                            <p:stCondLst>
                              <p:cond delay="2500"/>
                            </p:stCondLst>
                            <p:childTnLst>
                              <p:par>
                                <p:cTn id="52" presetID="1" presetClass="entr" presetSubtype="0" fill="hold" nodeType="afterEffect">
                                  <p:stCondLst>
                                    <p:cond delay="500"/>
                                  </p:stCondLst>
                                  <p:childTnLst>
                                    <p:set>
                                      <p:cBhvr>
                                        <p:cTn id="53" dur="1" fill="hold">
                                          <p:stCondLst>
                                            <p:cond delay="0"/>
                                          </p:stCondLst>
                                        </p:cTn>
                                        <p:tgtEl>
                                          <p:spTgt spid="105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1056"/>
                                        </p:tgtEl>
                                        <p:attrNameLst>
                                          <p:attrName>style.visibility</p:attrName>
                                        </p:attrNameLst>
                                      </p:cBhvr>
                                      <p:to>
                                        <p:strVal val="visible"/>
                                      </p:to>
                                    </p:set>
                                  </p:childTnLst>
                                </p:cTn>
                              </p:par>
                            </p:childTnLst>
                          </p:cTn>
                        </p:par>
                        <p:par>
                          <p:cTn id="58" fill="hold">
                            <p:stCondLst>
                              <p:cond delay="0"/>
                            </p:stCondLst>
                            <p:childTnLst>
                              <p:par>
                                <p:cTn id="59" presetID="1" presetClass="entr" presetSubtype="0" fill="hold" nodeType="afterEffect">
                                  <p:stCondLst>
                                    <p:cond delay="500"/>
                                  </p:stCondLst>
                                  <p:childTnLst>
                                    <p:set>
                                      <p:cBhvr>
                                        <p:cTn id="60" dur="1" fill="hold">
                                          <p:stCondLst>
                                            <p:cond delay="0"/>
                                          </p:stCondLst>
                                        </p:cTn>
                                        <p:tgtEl>
                                          <p:spTgt spid="41"/>
                                        </p:tgtEl>
                                        <p:attrNameLst>
                                          <p:attrName>style.visibility</p:attrName>
                                        </p:attrNameLst>
                                      </p:cBhvr>
                                      <p:to>
                                        <p:strVal val="visible"/>
                                      </p:to>
                                    </p:set>
                                  </p:childTnLst>
                                </p:cTn>
                              </p:par>
                            </p:childTnLst>
                          </p:cTn>
                        </p:par>
                        <p:par>
                          <p:cTn id="61" fill="hold">
                            <p:stCondLst>
                              <p:cond delay="500"/>
                            </p:stCondLst>
                            <p:childTnLst>
                              <p:par>
                                <p:cTn id="62" presetID="1" presetClass="entr" presetSubtype="0" fill="hold" nodeType="afterEffect">
                                  <p:stCondLst>
                                    <p:cond delay="500"/>
                                  </p:stCondLst>
                                  <p:childTnLst>
                                    <p:set>
                                      <p:cBhvr>
                                        <p:cTn id="63" dur="1" fill="hold">
                                          <p:stCondLst>
                                            <p:cond delay="0"/>
                                          </p:stCondLst>
                                        </p:cTn>
                                        <p:tgtEl>
                                          <p:spTgt spid="1029"/>
                                        </p:tgtEl>
                                        <p:attrNameLst>
                                          <p:attrName>style.visibility</p:attrName>
                                        </p:attrNameLst>
                                      </p:cBhvr>
                                      <p:to>
                                        <p:strVal val="visible"/>
                                      </p:to>
                                    </p:set>
                                  </p:childTnLst>
                                </p:cTn>
                              </p:par>
                            </p:childTnLst>
                          </p:cTn>
                        </p:par>
                        <p:par>
                          <p:cTn id="64" fill="hold">
                            <p:stCondLst>
                              <p:cond delay="1000"/>
                            </p:stCondLst>
                            <p:childTnLst>
                              <p:par>
                                <p:cTn id="65" presetID="1" presetClass="entr" presetSubtype="0" fill="hold" nodeType="afterEffect">
                                  <p:stCondLst>
                                    <p:cond delay="500"/>
                                  </p:stCondLst>
                                  <p:childTnLst>
                                    <p:set>
                                      <p:cBhvr>
                                        <p:cTn id="66" dur="1" fill="hold">
                                          <p:stCondLst>
                                            <p:cond delay="0"/>
                                          </p:stCondLst>
                                        </p:cTn>
                                        <p:tgtEl>
                                          <p:spTgt spid="1033"/>
                                        </p:tgtEl>
                                        <p:attrNameLst>
                                          <p:attrName>style.visibility</p:attrName>
                                        </p:attrNameLst>
                                      </p:cBhvr>
                                      <p:to>
                                        <p:strVal val="visible"/>
                                      </p:to>
                                    </p:set>
                                  </p:childTnLst>
                                </p:cTn>
                              </p:par>
                            </p:childTnLst>
                          </p:cTn>
                        </p:par>
                        <p:par>
                          <p:cTn id="67" fill="hold">
                            <p:stCondLst>
                              <p:cond delay="1500"/>
                            </p:stCondLst>
                            <p:childTnLst>
                              <p:par>
                                <p:cTn id="68" presetID="1" presetClass="entr" presetSubtype="0" fill="hold" nodeType="afterEffect">
                                  <p:stCondLst>
                                    <p:cond delay="500"/>
                                  </p:stCondLst>
                                  <p:childTnLst>
                                    <p:set>
                                      <p:cBhvr>
                                        <p:cTn id="69" dur="1" fill="hold">
                                          <p:stCondLst>
                                            <p:cond delay="0"/>
                                          </p:stCondLst>
                                        </p:cTn>
                                        <p:tgtEl>
                                          <p:spTgt spid="1035"/>
                                        </p:tgtEl>
                                        <p:attrNameLst>
                                          <p:attrName>style.visibility</p:attrName>
                                        </p:attrNameLst>
                                      </p:cBhvr>
                                      <p:to>
                                        <p:strVal val="visible"/>
                                      </p:to>
                                    </p:set>
                                  </p:childTnLst>
                                </p:cTn>
                              </p:par>
                            </p:childTnLst>
                          </p:cTn>
                        </p:par>
                        <p:par>
                          <p:cTn id="70" fill="hold">
                            <p:stCondLst>
                              <p:cond delay="2000"/>
                            </p:stCondLst>
                            <p:childTnLst>
                              <p:par>
                                <p:cTn id="71" presetID="1" presetClass="entr" presetSubtype="0" fill="hold" nodeType="afterEffect">
                                  <p:stCondLst>
                                    <p:cond delay="500"/>
                                  </p:stCondLst>
                                  <p:childTnLst>
                                    <p:set>
                                      <p:cBhvr>
                                        <p:cTn id="72" dur="1" fill="hold">
                                          <p:stCondLst>
                                            <p:cond delay="0"/>
                                          </p:stCondLst>
                                        </p:cTn>
                                        <p:tgtEl>
                                          <p:spTgt spid="1040"/>
                                        </p:tgtEl>
                                        <p:attrNameLst>
                                          <p:attrName>style.visibility</p:attrName>
                                        </p:attrNameLst>
                                      </p:cBhvr>
                                      <p:to>
                                        <p:strVal val="visible"/>
                                      </p:to>
                                    </p:set>
                                  </p:childTnLst>
                                </p:cTn>
                              </p:par>
                            </p:childTnLst>
                          </p:cTn>
                        </p:par>
                        <p:par>
                          <p:cTn id="73" fill="hold">
                            <p:stCondLst>
                              <p:cond delay="2500"/>
                            </p:stCondLst>
                            <p:childTnLst>
                              <p:par>
                                <p:cTn id="74" presetID="1" presetClass="entr" presetSubtype="0" fill="hold" nodeType="afterEffect">
                                  <p:stCondLst>
                                    <p:cond delay="500"/>
                                  </p:stCondLst>
                                  <p:childTnLst>
                                    <p:set>
                                      <p:cBhvr>
                                        <p:cTn id="75" dur="1" fill="hold">
                                          <p:stCondLst>
                                            <p:cond delay="0"/>
                                          </p:stCondLst>
                                        </p:cTn>
                                        <p:tgtEl>
                                          <p:spTgt spid="1039"/>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1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DB9BB-28B9-15B4-41E0-47D593CD16A8}"/>
            </a:ext>
          </a:extLst>
        </p:cNvPr>
        <p:cNvGrpSpPr/>
        <p:nvPr/>
      </p:nvGrpSpPr>
      <p:grpSpPr>
        <a:xfrm>
          <a:off x="0" y="0"/>
          <a:ext cx="0" cy="0"/>
          <a:chOff x="0" y="0"/>
          <a:chExt cx="0" cy="0"/>
        </a:xfrm>
      </p:grpSpPr>
      <p:sp>
        <p:nvSpPr>
          <p:cNvPr id="4" name="Right Triangle 3">
            <a:extLst>
              <a:ext uri="{FF2B5EF4-FFF2-40B4-BE49-F238E27FC236}">
                <a16:creationId xmlns:a16="http://schemas.microsoft.com/office/drawing/2014/main" id="{9F3C2C01-0D13-1268-E85D-D491A34D6F33}"/>
              </a:ext>
            </a:extLst>
          </p:cNvPr>
          <p:cNvSpPr/>
          <p:nvPr/>
        </p:nvSpPr>
        <p:spPr>
          <a:xfrm flipH="1">
            <a:off x="8604700" y="5070700"/>
            <a:ext cx="3600000" cy="1800000"/>
          </a:xfrm>
          <a:prstGeom prst="rtTriangle">
            <a:avLst/>
          </a:prstGeom>
          <a:solidFill>
            <a:srgbClr val="A9C2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D5CE82F-D3E6-9153-B3DF-1604362B276F}"/>
              </a:ext>
            </a:extLst>
          </p:cNvPr>
          <p:cNvSpPr>
            <a:spLocks noGrp="1"/>
          </p:cNvSpPr>
          <p:nvPr>
            <p:ph type="title"/>
          </p:nvPr>
        </p:nvSpPr>
        <p:spPr>
          <a:xfrm>
            <a:off x="495300" y="365126"/>
            <a:ext cx="10515600" cy="1031874"/>
          </a:xfrm>
        </p:spPr>
        <p:txBody>
          <a:bodyPr/>
          <a:lstStyle/>
          <a:p>
            <a:r>
              <a:rPr lang="en-GB" b="1" dirty="0">
                <a:solidFill>
                  <a:srgbClr val="3D3938"/>
                </a:solidFill>
                <a:latin typeface="Arial" panose="020B0604020202020204" pitchFamily="34" charset="0"/>
                <a:cs typeface="Arial" panose="020B0604020202020204" pitchFamily="34" charset="0"/>
              </a:rPr>
              <a:t>A real-world example</a:t>
            </a:r>
          </a:p>
        </p:txBody>
      </p:sp>
      <p:pic>
        <p:nvPicPr>
          <p:cNvPr id="6" name="Content Placeholder 5" descr="A black and white sign with black text&#10;&#10;Description automatically generated">
            <a:extLst>
              <a:ext uri="{FF2B5EF4-FFF2-40B4-BE49-F238E27FC236}">
                <a16:creationId xmlns:a16="http://schemas.microsoft.com/office/drawing/2014/main" id="{153F3DBE-3103-0453-010A-02185985A8F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70210" y="5905995"/>
            <a:ext cx="3600000" cy="1002805"/>
          </a:xfrm>
        </p:spPr>
      </p:pic>
      <p:cxnSp>
        <p:nvCxnSpPr>
          <p:cNvPr id="8" name="Straight Connector 7">
            <a:extLst>
              <a:ext uri="{FF2B5EF4-FFF2-40B4-BE49-F238E27FC236}">
                <a16:creationId xmlns:a16="http://schemas.microsoft.com/office/drawing/2014/main" id="{CECB7809-13F0-8D6B-1D4A-1E2B0F951F13}"/>
              </a:ext>
            </a:extLst>
          </p:cNvPr>
          <p:cNvCxnSpPr>
            <a:cxnSpLocks/>
          </p:cNvCxnSpPr>
          <p:nvPr/>
        </p:nvCxnSpPr>
        <p:spPr>
          <a:xfrm>
            <a:off x="495300" y="1397000"/>
            <a:ext cx="11417300" cy="0"/>
          </a:xfrm>
          <a:prstGeom prst="line">
            <a:avLst/>
          </a:prstGeom>
          <a:ln w="76200">
            <a:solidFill>
              <a:srgbClr val="3D3938"/>
            </a:solidFill>
          </a:ln>
        </p:spPr>
        <p:style>
          <a:lnRef idx="2">
            <a:schemeClr val="dk1"/>
          </a:lnRef>
          <a:fillRef idx="0">
            <a:schemeClr val="dk1"/>
          </a:fillRef>
          <a:effectRef idx="1">
            <a:schemeClr val="dk1"/>
          </a:effectRef>
          <a:fontRef idx="minor">
            <a:schemeClr val="tx1"/>
          </a:fontRef>
        </p:style>
      </p:cxnSp>
      <p:pic>
        <p:nvPicPr>
          <p:cNvPr id="61" name="Picture 60">
            <a:extLst>
              <a:ext uri="{FF2B5EF4-FFF2-40B4-BE49-F238E27FC236}">
                <a16:creationId xmlns:a16="http://schemas.microsoft.com/office/drawing/2014/main" id="{762FF949-A59F-B2F1-9347-AABD5C0281C4}"/>
              </a:ext>
            </a:extLst>
          </p:cNvPr>
          <p:cNvPicPr>
            <a:picLocks noChangeAspect="1"/>
          </p:cNvPicPr>
          <p:nvPr/>
        </p:nvPicPr>
        <p:blipFill>
          <a:blip r:embed="rId4"/>
          <a:stretch>
            <a:fillRect/>
          </a:stretch>
        </p:blipFill>
        <p:spPr>
          <a:xfrm>
            <a:off x="2580497" y="1695694"/>
            <a:ext cx="5231091" cy="5029341"/>
          </a:xfrm>
          <a:prstGeom prst="rect">
            <a:avLst/>
          </a:prstGeom>
        </p:spPr>
      </p:pic>
    </p:spTree>
    <p:extLst>
      <p:ext uri="{BB962C8B-B14F-4D97-AF65-F5344CB8AC3E}">
        <p14:creationId xmlns:p14="http://schemas.microsoft.com/office/powerpoint/2010/main" val="307619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EC551-9A8C-2011-13F1-72AB2AA3F5F1}"/>
            </a:ext>
          </a:extLst>
        </p:cNvPr>
        <p:cNvGrpSpPr/>
        <p:nvPr/>
      </p:nvGrpSpPr>
      <p:grpSpPr>
        <a:xfrm>
          <a:off x="0" y="0"/>
          <a:ext cx="0" cy="0"/>
          <a:chOff x="0" y="0"/>
          <a:chExt cx="0" cy="0"/>
        </a:xfrm>
      </p:grpSpPr>
      <p:sp>
        <p:nvSpPr>
          <p:cNvPr id="4" name="Right Triangle 3">
            <a:extLst>
              <a:ext uri="{FF2B5EF4-FFF2-40B4-BE49-F238E27FC236}">
                <a16:creationId xmlns:a16="http://schemas.microsoft.com/office/drawing/2014/main" id="{13D5BC2D-4C4E-CC32-E53F-E27571E94ACC}"/>
              </a:ext>
            </a:extLst>
          </p:cNvPr>
          <p:cNvSpPr/>
          <p:nvPr/>
        </p:nvSpPr>
        <p:spPr>
          <a:xfrm flipH="1">
            <a:off x="8604700" y="5070700"/>
            <a:ext cx="3600000" cy="1800000"/>
          </a:xfrm>
          <a:prstGeom prst="rtTriangle">
            <a:avLst/>
          </a:prstGeom>
          <a:solidFill>
            <a:srgbClr val="A9C2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D97A733-EE6D-BDE6-8A56-D7A65248F563}"/>
              </a:ext>
            </a:extLst>
          </p:cNvPr>
          <p:cNvSpPr>
            <a:spLocks noGrp="1"/>
          </p:cNvSpPr>
          <p:nvPr>
            <p:ph type="title"/>
          </p:nvPr>
        </p:nvSpPr>
        <p:spPr>
          <a:xfrm>
            <a:off x="495300" y="365126"/>
            <a:ext cx="10515600" cy="1031874"/>
          </a:xfrm>
        </p:spPr>
        <p:txBody>
          <a:bodyPr/>
          <a:lstStyle/>
          <a:p>
            <a:r>
              <a:rPr lang="en-GB" b="1" dirty="0">
                <a:solidFill>
                  <a:srgbClr val="3D3938"/>
                </a:solidFill>
                <a:latin typeface="Arial" panose="020B0604020202020204" pitchFamily="34" charset="0"/>
                <a:cs typeface="Arial" panose="020B0604020202020204" pitchFamily="34" charset="0"/>
              </a:rPr>
              <a:t>What does this mean for you?</a:t>
            </a:r>
          </a:p>
        </p:txBody>
      </p:sp>
      <p:pic>
        <p:nvPicPr>
          <p:cNvPr id="6" name="Content Placeholder 5" descr="A black and white sign with black text&#10;&#10;Description automatically generated">
            <a:extLst>
              <a:ext uri="{FF2B5EF4-FFF2-40B4-BE49-F238E27FC236}">
                <a16:creationId xmlns:a16="http://schemas.microsoft.com/office/drawing/2014/main" id="{5830F84F-A850-0BB7-C1E9-E59167458E9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70210" y="5905995"/>
            <a:ext cx="3600000" cy="1002805"/>
          </a:xfrm>
        </p:spPr>
      </p:pic>
      <p:cxnSp>
        <p:nvCxnSpPr>
          <p:cNvPr id="8" name="Straight Connector 7">
            <a:extLst>
              <a:ext uri="{FF2B5EF4-FFF2-40B4-BE49-F238E27FC236}">
                <a16:creationId xmlns:a16="http://schemas.microsoft.com/office/drawing/2014/main" id="{41855360-7F0C-55C6-EBCC-8E2E3C6D312D}"/>
              </a:ext>
            </a:extLst>
          </p:cNvPr>
          <p:cNvCxnSpPr>
            <a:cxnSpLocks/>
          </p:cNvCxnSpPr>
          <p:nvPr/>
        </p:nvCxnSpPr>
        <p:spPr>
          <a:xfrm>
            <a:off x="495300" y="1397000"/>
            <a:ext cx="11417300" cy="0"/>
          </a:xfrm>
          <a:prstGeom prst="line">
            <a:avLst/>
          </a:prstGeom>
          <a:ln w="76200">
            <a:solidFill>
              <a:srgbClr val="3D3938"/>
            </a:solidFill>
          </a:ln>
        </p:spPr>
        <p:style>
          <a:lnRef idx="2">
            <a:schemeClr val="dk1"/>
          </a:lnRef>
          <a:fillRef idx="0">
            <a:schemeClr val="dk1"/>
          </a:fillRef>
          <a:effectRef idx="1">
            <a:schemeClr val="dk1"/>
          </a:effectRef>
          <a:fontRef idx="minor">
            <a:schemeClr val="tx1"/>
          </a:fontRef>
        </p:style>
      </p:cxnSp>
      <p:sp>
        <p:nvSpPr>
          <p:cNvPr id="10" name="TextBox 9">
            <a:extLst>
              <a:ext uri="{FF2B5EF4-FFF2-40B4-BE49-F238E27FC236}">
                <a16:creationId xmlns:a16="http://schemas.microsoft.com/office/drawing/2014/main" id="{861D53C7-3F11-487C-7B8D-6D8918C58C88}"/>
              </a:ext>
            </a:extLst>
          </p:cNvPr>
          <p:cNvSpPr txBox="1"/>
          <p:nvPr/>
        </p:nvSpPr>
        <p:spPr>
          <a:xfrm>
            <a:off x="1625235" y="2369333"/>
            <a:ext cx="7907072" cy="400110"/>
          </a:xfrm>
          <a:prstGeom prst="rect">
            <a:avLst/>
          </a:prstGeom>
          <a:noFill/>
        </p:spPr>
        <p:txBody>
          <a:bodyPr wrap="square" lIns="91440" tIns="45720" rIns="91440" bIns="45720" rtlCol="0" anchor="t">
            <a:spAutoFit/>
          </a:bodyPr>
          <a:lstStyle/>
          <a:p>
            <a:r>
              <a:rPr lang="en-GB" sz="2000" dirty="0">
                <a:latin typeface="Arial"/>
                <a:cs typeface="Arial"/>
              </a:rPr>
              <a:t>Landlord and Agent Forum – Weds 8</a:t>
            </a:r>
            <a:r>
              <a:rPr lang="en-GB" sz="2000" baseline="30000" dirty="0">
                <a:latin typeface="Arial"/>
                <a:cs typeface="Arial"/>
              </a:rPr>
              <a:t>th</a:t>
            </a:r>
            <a:r>
              <a:rPr lang="en-GB" sz="2000" dirty="0">
                <a:latin typeface="Arial"/>
                <a:cs typeface="Arial"/>
              </a:rPr>
              <a:t> January 2025, 3.30pm</a:t>
            </a:r>
          </a:p>
        </p:txBody>
      </p:sp>
      <p:pic>
        <p:nvPicPr>
          <p:cNvPr id="12" name="Graphic 11" descr="Customer review outline">
            <a:extLst>
              <a:ext uri="{FF2B5EF4-FFF2-40B4-BE49-F238E27FC236}">
                <a16:creationId xmlns:a16="http://schemas.microsoft.com/office/drawing/2014/main" id="{E5639C3E-977D-092C-20F5-2F9BEF3DE8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3581" y="2112188"/>
            <a:ext cx="914400" cy="914400"/>
          </a:xfrm>
          <a:prstGeom prst="rect">
            <a:avLst/>
          </a:prstGeom>
        </p:spPr>
      </p:pic>
      <p:pic>
        <p:nvPicPr>
          <p:cNvPr id="14" name="Graphic 13" descr="Clipboard outline">
            <a:extLst>
              <a:ext uri="{FF2B5EF4-FFF2-40B4-BE49-F238E27FC236}">
                <a16:creationId xmlns:a16="http://schemas.microsoft.com/office/drawing/2014/main" id="{4C279223-284B-D536-2E83-F296E4FC8CC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7071" y="3357154"/>
            <a:ext cx="914400" cy="914400"/>
          </a:xfrm>
          <a:prstGeom prst="rect">
            <a:avLst/>
          </a:prstGeom>
        </p:spPr>
      </p:pic>
      <p:sp>
        <p:nvSpPr>
          <p:cNvPr id="15" name="TextBox 14">
            <a:extLst>
              <a:ext uri="{FF2B5EF4-FFF2-40B4-BE49-F238E27FC236}">
                <a16:creationId xmlns:a16="http://schemas.microsoft.com/office/drawing/2014/main" id="{28E7B394-3FFE-1A82-EFA4-3D232A2DC2AD}"/>
              </a:ext>
            </a:extLst>
          </p:cNvPr>
          <p:cNvSpPr txBox="1"/>
          <p:nvPr/>
        </p:nvSpPr>
        <p:spPr>
          <a:xfrm>
            <a:off x="1625234" y="3619989"/>
            <a:ext cx="5865223"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Landlord and Agent survey – TBC</a:t>
            </a:r>
          </a:p>
        </p:txBody>
      </p:sp>
      <p:pic>
        <p:nvPicPr>
          <p:cNvPr id="17" name="Graphic 16" descr="Email outline">
            <a:extLst>
              <a:ext uri="{FF2B5EF4-FFF2-40B4-BE49-F238E27FC236}">
                <a16:creationId xmlns:a16="http://schemas.microsoft.com/office/drawing/2014/main" id="{74710E9B-04DC-4BC9-8DD0-1B0FC5A419E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3581" y="4613500"/>
            <a:ext cx="914400" cy="914400"/>
          </a:xfrm>
          <a:prstGeom prst="rect">
            <a:avLst/>
          </a:prstGeom>
        </p:spPr>
      </p:pic>
      <p:sp>
        <p:nvSpPr>
          <p:cNvPr id="18" name="TextBox 17">
            <a:extLst>
              <a:ext uri="{FF2B5EF4-FFF2-40B4-BE49-F238E27FC236}">
                <a16:creationId xmlns:a16="http://schemas.microsoft.com/office/drawing/2014/main" id="{84442E2A-45EA-4143-6F92-85FD78923A98}"/>
              </a:ext>
            </a:extLst>
          </p:cNvPr>
          <p:cNvSpPr txBox="1"/>
          <p:nvPr/>
        </p:nvSpPr>
        <p:spPr>
          <a:xfrm>
            <a:off x="1625234" y="4870645"/>
            <a:ext cx="5865223"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Tenant consultations and survey</a:t>
            </a:r>
          </a:p>
        </p:txBody>
      </p:sp>
      <p:sp>
        <p:nvSpPr>
          <p:cNvPr id="19" name="TextBox 18">
            <a:extLst>
              <a:ext uri="{FF2B5EF4-FFF2-40B4-BE49-F238E27FC236}">
                <a16:creationId xmlns:a16="http://schemas.microsoft.com/office/drawing/2014/main" id="{824CE8FB-44AF-68E2-79B2-5BE446181097}"/>
              </a:ext>
            </a:extLst>
          </p:cNvPr>
          <p:cNvSpPr txBox="1"/>
          <p:nvPr/>
        </p:nvSpPr>
        <p:spPr>
          <a:xfrm>
            <a:off x="533581" y="5905995"/>
            <a:ext cx="8558168" cy="707886"/>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Any questions:</a:t>
            </a:r>
          </a:p>
          <a:p>
            <a:r>
              <a:rPr lang="en-GB" sz="2000" dirty="0">
                <a:latin typeface="Arial" panose="020B0604020202020204" pitchFamily="34" charset="0"/>
                <a:cs typeface="Arial" panose="020B0604020202020204" pitchFamily="34" charset="0"/>
                <a:hlinkClick r:id="rId10"/>
              </a:rPr>
              <a:t>Sophia.Beswick@nottinghamcity.gov.uk</a:t>
            </a:r>
            <a:r>
              <a:rPr lang="en-GB"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4212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1154</Words>
  <Application>Microsoft Office PowerPoint</Application>
  <PresentationFormat>Widescreen</PresentationFormat>
  <Paragraphs>62</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Aptos</vt:lpstr>
      <vt:lpstr>Aptos Display</vt:lpstr>
      <vt:lpstr>Arial</vt:lpstr>
      <vt:lpstr>Office Theme</vt:lpstr>
      <vt:lpstr>Social Impact</vt:lpstr>
      <vt:lpstr>About the project</vt:lpstr>
      <vt:lpstr>What does that mean?</vt:lpstr>
      <vt:lpstr>A real-world example</vt:lpstr>
      <vt:lpstr>What does this mean for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Alice Jones</dc:creator>
  <cp:lastModifiedBy>Alice Jones</cp:lastModifiedBy>
  <cp:revision>5</cp:revision>
  <cp:lastPrinted>2024-12-04T10:45:24Z</cp:lastPrinted>
  <dcterms:created xsi:type="dcterms:W3CDTF">2024-12-02T10:19:11Z</dcterms:created>
  <dcterms:modified xsi:type="dcterms:W3CDTF">2024-12-16T11:05:37Z</dcterms:modified>
</cp:coreProperties>
</file>